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3" r:id="rId1"/>
    <p:sldMasterId id="2147484201" r:id="rId2"/>
    <p:sldMasterId id="2147483686" r:id="rId3"/>
    <p:sldMasterId id="2147483787" r:id="rId4"/>
    <p:sldMasterId id="2147483791" r:id="rId5"/>
    <p:sldMasterId id="2147483956" r:id="rId6"/>
  </p:sldMasterIdLst>
  <p:notesMasterIdLst>
    <p:notesMasterId r:id="rId74"/>
  </p:notesMasterIdLst>
  <p:handoutMasterIdLst>
    <p:handoutMasterId r:id="rId75"/>
  </p:handoutMasterIdLst>
  <p:sldIdLst>
    <p:sldId id="542" r:id="rId7"/>
    <p:sldId id="543" r:id="rId8"/>
    <p:sldId id="292" r:id="rId9"/>
    <p:sldId id="545" r:id="rId10"/>
    <p:sldId id="561" r:id="rId11"/>
    <p:sldId id="509" r:id="rId12"/>
    <p:sldId id="288" r:id="rId13"/>
    <p:sldId id="259" r:id="rId14"/>
    <p:sldId id="277" r:id="rId15"/>
    <p:sldId id="270" r:id="rId16"/>
    <p:sldId id="287" r:id="rId17"/>
    <p:sldId id="548" r:id="rId18"/>
    <p:sldId id="546" r:id="rId19"/>
    <p:sldId id="570" r:id="rId20"/>
    <p:sldId id="547" r:id="rId21"/>
    <p:sldId id="407" r:id="rId22"/>
    <p:sldId id="571" r:id="rId23"/>
    <p:sldId id="271" r:id="rId24"/>
    <p:sldId id="299" r:id="rId25"/>
    <p:sldId id="301" r:id="rId26"/>
    <p:sldId id="302" r:id="rId27"/>
    <p:sldId id="303" r:id="rId28"/>
    <p:sldId id="304" r:id="rId29"/>
    <p:sldId id="516" r:id="rId30"/>
    <p:sldId id="521" r:id="rId31"/>
    <p:sldId id="313" r:id="rId32"/>
    <p:sldId id="308" r:id="rId33"/>
    <p:sldId id="552" r:id="rId34"/>
    <p:sldId id="553" r:id="rId35"/>
    <p:sldId id="554" r:id="rId36"/>
    <p:sldId id="565" r:id="rId37"/>
    <p:sldId id="569" r:id="rId38"/>
    <p:sldId id="476" r:id="rId39"/>
    <p:sldId id="332" r:id="rId40"/>
    <p:sldId id="523" r:id="rId41"/>
    <p:sldId id="346" r:id="rId42"/>
    <p:sldId id="347" r:id="rId43"/>
    <p:sldId id="424" r:id="rId44"/>
    <p:sldId id="348" r:id="rId45"/>
    <p:sldId id="410" r:id="rId46"/>
    <p:sldId id="364" r:id="rId47"/>
    <p:sldId id="556" r:id="rId48"/>
    <p:sldId id="557" r:id="rId49"/>
    <p:sldId id="562" r:id="rId50"/>
    <p:sldId id="563" r:id="rId51"/>
    <p:sldId id="564" r:id="rId52"/>
    <p:sldId id="402" r:id="rId53"/>
    <p:sldId id="449" r:id="rId54"/>
    <p:sldId id="487" r:id="rId55"/>
    <p:sldId id="488" r:id="rId56"/>
    <p:sldId id="454" r:id="rId57"/>
    <p:sldId id="491" r:id="rId58"/>
    <p:sldId id="455" r:id="rId59"/>
    <p:sldId id="489" r:id="rId60"/>
    <p:sldId id="460" r:id="rId61"/>
    <p:sldId id="492" r:id="rId62"/>
    <p:sldId id="464" r:id="rId63"/>
    <p:sldId id="558" r:id="rId64"/>
    <p:sldId id="559" r:id="rId65"/>
    <p:sldId id="566" r:id="rId66"/>
    <p:sldId id="567" r:id="rId67"/>
    <p:sldId id="568" r:id="rId68"/>
    <p:sldId id="502" r:id="rId69"/>
    <p:sldId id="339" r:id="rId70"/>
    <p:sldId id="555" r:id="rId71"/>
    <p:sldId id="426" r:id="rId72"/>
    <p:sldId id="560" r:id="rId73"/>
  </p:sldIdLst>
  <p:sldSz cx="9144000" cy="6858000" type="screen4x3"/>
  <p:notesSz cx="6794500" cy="9982200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A8"/>
    <a:srgbClr val="008E4F"/>
    <a:srgbClr val="E3006A"/>
    <a:srgbClr val="0000CC"/>
    <a:srgbClr val="008BD0"/>
    <a:srgbClr val="93117E"/>
    <a:srgbClr val="DDDDDD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2" autoAdjust="0"/>
    <p:restoredTop sz="99883" autoAdjust="0"/>
  </p:normalViewPr>
  <p:slideViewPr>
    <p:cSldViewPr>
      <p:cViewPr varScale="1">
        <p:scale>
          <a:sx n="105" d="100"/>
          <a:sy n="105" d="100"/>
        </p:scale>
        <p:origin x="-306" y="-78"/>
      </p:cViewPr>
      <p:guideLst>
        <p:guide orient="horz" pos="3339"/>
        <p:guide orient="horz" pos="179"/>
        <p:guide orient="horz" pos="663"/>
        <p:guide orient="horz" pos="890"/>
        <p:guide orient="horz" pos="1071"/>
        <p:guide orient="horz" pos="845"/>
        <p:guide orient="horz" pos="3702"/>
        <p:guide orient="horz" pos="1625"/>
        <p:guide pos="2880"/>
        <p:guide pos="204"/>
        <p:guide pos="432"/>
        <p:guide pos="674"/>
        <p:guide pos="1482"/>
        <p:guide pos="3107"/>
        <p:guide pos="4649"/>
        <p:guide pos="48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t" anchorCtr="0" compatLnSpc="1">
            <a:prstTxWarp prst="textNoShape">
              <a:avLst/>
            </a:prstTxWarp>
          </a:bodyPr>
          <a:lstStyle>
            <a:lvl1pPr algn="l" defTabSz="958850">
              <a:defRPr sz="1300" dirty="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 dirty="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82138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b" anchorCtr="0" compatLnSpc="1">
            <a:prstTxWarp prst="textNoShape">
              <a:avLst/>
            </a:prstTxWarp>
          </a:bodyPr>
          <a:lstStyle>
            <a:lvl1pPr algn="l" defTabSz="958850">
              <a:defRPr sz="1300" dirty="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82138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156D94C-8B6F-4ABE-AC61-0FB06FDE774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320434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t" anchorCtr="0" compatLnSpc="1">
            <a:prstTxWarp prst="textNoShape">
              <a:avLst/>
            </a:prstTxWarp>
          </a:bodyPr>
          <a:lstStyle>
            <a:lvl1pPr algn="l" defTabSz="958850">
              <a:defRPr sz="1300" dirty="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 dirty="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9300"/>
            <a:ext cx="4989512" cy="3741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40275"/>
            <a:ext cx="4984750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0"/>
            <a:r>
              <a:rPr lang="de-DE" noProof="0" smtClean="0"/>
              <a:t>Zweite Ebene</a:t>
            </a:r>
          </a:p>
          <a:p>
            <a:pPr lvl="0"/>
            <a:r>
              <a:rPr lang="de-DE" noProof="0" smtClean="0"/>
              <a:t>Dritte Ebene</a:t>
            </a:r>
          </a:p>
          <a:p>
            <a:pPr lvl="0"/>
            <a:r>
              <a:rPr lang="de-DE" noProof="0" smtClean="0"/>
              <a:t>Vierte Ebene</a:t>
            </a:r>
          </a:p>
          <a:p>
            <a:pPr lvl="0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83725"/>
            <a:ext cx="2944813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b" anchorCtr="0" compatLnSpc="1">
            <a:prstTxWarp prst="textNoShape">
              <a:avLst/>
            </a:prstTxWarp>
          </a:bodyPr>
          <a:lstStyle>
            <a:lvl1pPr algn="l" defTabSz="958850">
              <a:defRPr sz="1300" dirty="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83725"/>
            <a:ext cx="2944812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5859" tIns="47929" rIns="95859" bIns="47929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>
                <a:latin typeface="Arial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E11A33F-7F4D-4137-A249-BE14900F1CD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16407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21907-8D95-4315-8757-70B787F5245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037579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224B-EEBB-411B-BB54-16698CFAFE3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202820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75438" y="284163"/>
            <a:ext cx="2105025" cy="48466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284163"/>
            <a:ext cx="6164263" cy="484663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B7EC-BEF6-4A75-86F6-845378566E8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91466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>
            <a:spLocks noChangeArrowheads="1"/>
          </p:cNvSpPr>
          <p:nvPr userDrawn="1"/>
        </p:nvSpPr>
        <p:spPr bwMode="auto">
          <a:xfrm>
            <a:off x="287338" y="5059363"/>
            <a:ext cx="781367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Спасибо!</a:t>
            </a:r>
            <a:endParaRPr lang="de-DE" sz="2000" dirty="0" smtClean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90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F945A08D-B6DD-4555-AB0A-FCEB8F94A08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810555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EBD9B-F4A7-4ADD-A570-CBA23014609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77799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7FE8-BF5F-48F9-B530-A034666990F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549593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28BED-BA62-4BD0-8698-FBCFC4E0EB1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1323940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EC586-3703-4882-951E-482F9BCEC24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1009312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701800"/>
            <a:ext cx="413385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701800"/>
            <a:ext cx="4135438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7360A-9842-430F-8A27-F01BB4AF436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1571839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31E90-5A0C-4A73-BA4F-05BABD191C6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9758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7A619-2C23-445A-A626-4942C116C98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95158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2E6CBE-D480-4BF6-A1FF-D6BA1585C07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644854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F7F0F9-FB8D-49DC-95ED-A7B79FCD28B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07249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53C65-FB7A-4A20-A242-BDEB237A550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30318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49694-F9F7-47D5-AF80-B717620D2A6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632156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C0B08-0F82-44B1-A705-39638367D19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964158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75438" y="738188"/>
            <a:ext cx="2105025" cy="43926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8775" y="738188"/>
            <a:ext cx="6164263" cy="43926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EEB7B-AB6A-41D5-A9B4-38F464A85E4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728507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stiegsfolie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19438" y="6432550"/>
            <a:ext cx="2879725" cy="365125"/>
          </a:xfrm>
        </p:spPr>
        <p:txBody>
          <a:bodyPr/>
          <a:lstStyle>
            <a:lvl1pPr eaLnBrk="1" hangingPunct="1">
              <a:defRPr b="1"/>
            </a:lvl1pPr>
          </a:lstStyle>
          <a:p>
            <a:pPr>
              <a:defRPr/>
            </a:pPr>
            <a:r>
              <a:rPr lang="ru-RU" b="0" dirty="0" smtClean="0"/>
              <a:t>ООО</a:t>
            </a:r>
            <a:r>
              <a:rPr lang="ru-RU" dirty="0" smtClean="0"/>
              <a:t> </a:t>
            </a:r>
            <a:r>
              <a:rPr lang="ru-RU" altLang="ru-RU" b="0" dirty="0" smtClean="0"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ea typeface="ＭＳ Ｐゴシック" pitchFamily="34" charset="-128"/>
              </a:rPr>
              <a:t>» / Сентябрь 2014</a:t>
            </a:r>
            <a:endParaRPr lang="de-DE" dirty="0">
              <a:ea typeface="MS PGothic" pitchFamily="34" charset="-128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sfolie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19438" y="6432550"/>
            <a:ext cx="2879725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85730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sfoli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8" descr="PL-Pfeil_Titel_magent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75" y="1638300"/>
            <a:ext cx="287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229600" cy="43204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19438" y="6432550"/>
            <a:ext cx="2879725" cy="365125"/>
          </a:xfrm>
        </p:spPr>
        <p:txBody>
          <a:bodyPr/>
          <a:lstStyle>
            <a:lvl1pPr algn="ctr">
              <a:defRPr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3101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und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 descr="fri12140029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" b="-8"/>
          <a:stretch>
            <a:fillRect/>
          </a:stretch>
        </p:blipFill>
        <p:spPr bwMode="auto">
          <a:xfrm>
            <a:off x="0" y="404813"/>
            <a:ext cx="914400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10"/>
          <p:cNvSpPr>
            <a:spLocks noChangeArrowheads="1"/>
          </p:cNvSpPr>
          <p:nvPr userDrawn="1"/>
        </p:nvSpPr>
        <p:spPr bwMode="auto">
          <a:xfrm>
            <a:off x="0" y="115888"/>
            <a:ext cx="9144000" cy="6337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4" name="Grafik 9" descr="fri12140029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" b="-8"/>
          <a:stretch>
            <a:fillRect/>
          </a:stretch>
        </p:blipFill>
        <p:spPr bwMode="auto">
          <a:xfrm>
            <a:off x="0" y="404813"/>
            <a:ext cx="914400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2"/>
          <p:cNvSpPr txBox="1">
            <a:spLocks/>
          </p:cNvSpPr>
          <p:nvPr userDrawn="1"/>
        </p:nvSpPr>
        <p:spPr>
          <a:xfrm>
            <a:off x="250825" y="620713"/>
            <a:ext cx="8497888" cy="3603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l">
              <a:spcBef>
                <a:spcPct val="20000"/>
              </a:spcBef>
              <a:defRPr/>
            </a:pPr>
            <a:r>
              <a:rPr lang="de-DE" dirty="0" smtClean="0">
                <a:solidFill>
                  <a:prstClr val="white"/>
                </a:solidFill>
                <a:ea typeface="+mn-ea"/>
              </a:rPr>
              <a:t>Rittal – im starken Verbund der Friedhelm Loh Group</a:t>
            </a:r>
            <a:endParaRPr lang="de-DE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6" name="Rechteck 13"/>
          <p:cNvSpPr>
            <a:spLocks noChangeArrowheads="1"/>
          </p:cNvSpPr>
          <p:nvPr userDrawn="1"/>
        </p:nvSpPr>
        <p:spPr bwMode="auto">
          <a:xfrm>
            <a:off x="250825" y="6524625"/>
            <a:ext cx="1728788" cy="217488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7" name="Picture 10" descr="PL_ger_for_Black_B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40388"/>
            <a:ext cx="91455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20" descr="Logos_fliegen_2013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" b="21"/>
          <a:stretch>
            <a:fillRect/>
          </a:stretch>
        </p:blipFill>
        <p:spPr bwMode="auto">
          <a:xfrm>
            <a:off x="971550" y="549275"/>
            <a:ext cx="65452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 txBox="1">
            <a:spLocks/>
          </p:cNvSpPr>
          <p:nvPr userDrawn="1"/>
        </p:nvSpPr>
        <p:spPr>
          <a:xfrm>
            <a:off x="250825" y="260350"/>
            <a:ext cx="7058025" cy="3603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l">
              <a:spcBef>
                <a:spcPct val="20000"/>
              </a:spcBef>
              <a:defRPr/>
            </a:pPr>
            <a:r>
              <a:rPr lang="de-DE" dirty="0" smtClean="0">
                <a:solidFill>
                  <a:prstClr val="white"/>
                </a:solidFill>
                <a:ea typeface="+mn-ea"/>
              </a:rPr>
              <a:t>Familienunternehmen</a:t>
            </a:r>
            <a:endParaRPr lang="de-DE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19438" y="6432550"/>
            <a:ext cx="2879725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74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9600" cy="490066"/>
          </a:xfrm>
          <a:prstGeom prst="rect">
            <a:avLst/>
          </a:prstGeom>
        </p:spPr>
        <p:txBody>
          <a:bodyPr anchor="b" anchorCtr="0"/>
          <a:lstStyle>
            <a:lvl1pPr>
              <a:defRPr lang="de-DE" dirty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5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395536" y="3068960"/>
            <a:ext cx="8208912" cy="432618"/>
          </a:xfrm>
          <a:prstGeom prst="rect">
            <a:avLst/>
          </a:prstGeom>
        </p:spPr>
        <p:txBody>
          <a:bodyPr/>
          <a:lstStyle>
            <a:lvl1pPr algn="ctr" eaLnBrk="1" hangingPunct="1"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87B5B3C-C039-4F42-BDA7-2690C26A3B2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39714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8775" y="1701800"/>
            <a:ext cx="413385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701800"/>
            <a:ext cx="4135438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8C301-A2FA-41B6-9387-0B167218CD37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37994584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>
            <a:spLocks noChangeArrowheads="1"/>
          </p:cNvSpPr>
          <p:nvPr userDrawn="1"/>
        </p:nvSpPr>
        <p:spPr bwMode="auto">
          <a:xfrm>
            <a:off x="287338" y="5059363"/>
            <a:ext cx="781367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ru-RU" sz="2000" dirty="0" smtClean="0">
                <a:solidFill>
                  <a:srgbClr val="000000"/>
                </a:solidFill>
              </a:rPr>
              <a:t>Спасибо!</a:t>
            </a:r>
            <a:endParaRPr lang="de-DE" sz="2000" dirty="0" smtClean="0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algn="ctr">
              <a:defRPr sz="90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fld id="{F945A08D-B6DD-4555-AB0A-FCEB8F94A08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810555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sfolie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19438" y="6432550"/>
            <a:ext cx="2879725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482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sfoli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8" descr="PL-Pfeil_Titel_magent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775" y="1638300"/>
            <a:ext cx="2873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55576" y="1484784"/>
            <a:ext cx="8229600" cy="43204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19438" y="6432550"/>
            <a:ext cx="2879725" cy="365125"/>
          </a:xfrm>
        </p:spPr>
        <p:txBody>
          <a:bodyPr/>
          <a:lstStyle>
            <a:lvl1pPr algn="ctr">
              <a:defRPr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98261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und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9" descr="fri12140029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" b="-8"/>
          <a:stretch>
            <a:fillRect/>
          </a:stretch>
        </p:blipFill>
        <p:spPr bwMode="auto">
          <a:xfrm>
            <a:off x="0" y="404813"/>
            <a:ext cx="914400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10"/>
          <p:cNvSpPr>
            <a:spLocks noChangeArrowheads="1"/>
          </p:cNvSpPr>
          <p:nvPr userDrawn="1"/>
        </p:nvSpPr>
        <p:spPr bwMode="auto">
          <a:xfrm>
            <a:off x="0" y="115888"/>
            <a:ext cx="9144000" cy="6337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4" name="Grafik 9" descr="fri121400290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" b="-8"/>
          <a:stretch>
            <a:fillRect/>
          </a:stretch>
        </p:blipFill>
        <p:spPr bwMode="auto">
          <a:xfrm>
            <a:off x="0" y="404813"/>
            <a:ext cx="914400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platzhalter 2"/>
          <p:cNvSpPr txBox="1">
            <a:spLocks/>
          </p:cNvSpPr>
          <p:nvPr userDrawn="1"/>
        </p:nvSpPr>
        <p:spPr>
          <a:xfrm>
            <a:off x="250825" y="620713"/>
            <a:ext cx="8497888" cy="3603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0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l">
              <a:spcBef>
                <a:spcPct val="20000"/>
              </a:spcBef>
              <a:defRPr/>
            </a:pPr>
            <a:r>
              <a:rPr lang="de-DE" dirty="0" smtClean="0">
                <a:solidFill>
                  <a:prstClr val="white"/>
                </a:solidFill>
                <a:ea typeface="+mn-ea"/>
              </a:rPr>
              <a:t>Rittal – im starken Verbund der Friedhelm Loh Group</a:t>
            </a:r>
            <a:endParaRPr lang="de-DE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6" name="Rechteck 13"/>
          <p:cNvSpPr>
            <a:spLocks noChangeArrowheads="1"/>
          </p:cNvSpPr>
          <p:nvPr userDrawn="1"/>
        </p:nvSpPr>
        <p:spPr bwMode="auto">
          <a:xfrm>
            <a:off x="250825" y="6524625"/>
            <a:ext cx="1728788" cy="217488"/>
          </a:xfrm>
          <a:prstGeom prst="rect">
            <a:avLst/>
          </a:prstGeom>
          <a:solidFill>
            <a:srgbClr val="0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ru-RU" altLang="ru-RU">
              <a:solidFill>
                <a:srgbClr val="000000"/>
              </a:solidFill>
            </a:endParaRPr>
          </a:p>
        </p:txBody>
      </p:sp>
      <p:pic>
        <p:nvPicPr>
          <p:cNvPr id="7" name="Picture 10" descr="PL_ger_for_Black_B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40388"/>
            <a:ext cx="9145588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20" descr="Logos_fliegen_2013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" b="21"/>
          <a:stretch>
            <a:fillRect/>
          </a:stretch>
        </p:blipFill>
        <p:spPr bwMode="auto">
          <a:xfrm>
            <a:off x="971550" y="549275"/>
            <a:ext cx="6545263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2"/>
          <p:cNvSpPr txBox="1">
            <a:spLocks/>
          </p:cNvSpPr>
          <p:nvPr userDrawn="1"/>
        </p:nvSpPr>
        <p:spPr>
          <a:xfrm>
            <a:off x="250825" y="260350"/>
            <a:ext cx="7058025" cy="36036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l">
              <a:spcBef>
                <a:spcPct val="20000"/>
              </a:spcBef>
              <a:defRPr/>
            </a:pPr>
            <a:r>
              <a:rPr lang="de-DE" dirty="0" smtClean="0">
                <a:solidFill>
                  <a:prstClr val="white"/>
                </a:solidFill>
                <a:ea typeface="+mn-ea"/>
              </a:rPr>
              <a:t>Familienunternehmen</a:t>
            </a:r>
            <a:endParaRPr lang="de-DE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3119438" y="6432550"/>
            <a:ext cx="2879725" cy="365125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78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B088A-F98B-4B81-9BCF-99762C7164F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8614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C509E-2D57-4664-BA69-8E4F21D3642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31709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8EBEC-860B-4575-9462-36C43670A24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72107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EBF6D-EB31-44AF-AC5C-7E119CA5605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425714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E957A-BDC7-461E-BC9A-75583B78388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xmlns="" val="251253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2841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Mastertitelformat bearbeiten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90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dirty="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4450" y="6567488"/>
            <a:ext cx="3810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9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EA6D49EE-D4AB-4E96-927E-DCAF80BA3FF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01800"/>
            <a:ext cx="8421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Mastertextformat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  <a:p>
            <a:pPr lvl="4"/>
            <a:r>
              <a:rPr lang="de-DE" altLang="ru-RU" smtClean="0"/>
              <a:t>Fünfte Ebene</a:t>
            </a:r>
          </a:p>
        </p:txBody>
      </p:sp>
      <p:pic>
        <p:nvPicPr>
          <p:cNvPr id="7" name="Grafik 6" descr="R_PowerPoint_BGw_GB_rgb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45150"/>
            <a:ext cx="914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  <p:sldLayoutId id="2147484213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  <a:ea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762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143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524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19812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24384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28956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33528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877D2-C93F-485C-AD16-422AD52A7B73}" type="datetimeFigureOut">
              <a:rPr lang="ru-RU" smtClean="0"/>
              <a:pPr/>
              <a:t>12.09.2014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F913D-CAF1-4468-BFF5-D4BD47C30C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58775" y="738188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dirty="0" smtClean="0"/>
              <a:t>Mastertitelformat bearbeiten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01800"/>
            <a:ext cx="8421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ru-RU" smtClean="0"/>
              <a:t>Mastertextformat bearbeiten</a:t>
            </a:r>
          </a:p>
          <a:p>
            <a:pPr lvl="1"/>
            <a:r>
              <a:rPr lang="de-DE" altLang="ru-RU" smtClean="0"/>
              <a:t>Zweite Ebene</a:t>
            </a:r>
          </a:p>
          <a:p>
            <a:pPr lvl="2"/>
            <a:r>
              <a:rPr lang="de-DE" altLang="ru-RU" smtClean="0"/>
              <a:t>Dritte Ebene</a:t>
            </a:r>
          </a:p>
          <a:p>
            <a:pPr lvl="3"/>
            <a:r>
              <a:rPr lang="de-DE" altLang="ru-RU" smtClean="0"/>
              <a:t>Vierte Ebene</a:t>
            </a:r>
          </a:p>
          <a:p>
            <a:pPr lvl="4"/>
            <a:r>
              <a:rPr lang="de-DE" altLang="ru-RU" smtClean="0"/>
              <a:t>Fünfte Ebene</a:t>
            </a:r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69075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900" dirty="0" smtClean="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/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4450" y="6567488"/>
            <a:ext cx="3810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9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fld id="{C13A6CD6-FE1C-4AE2-BD66-C4BEE394CC2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8" name="Grafik 6" descr="R_PowerPoint_BGw_GB_rgb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45150"/>
            <a:ext cx="914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  <p:sldLayoutId id="2147484200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34" charset="0"/>
          <a:ea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34" charset="0"/>
          <a:ea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34" charset="0"/>
          <a:ea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Arial" pitchFamily="34" charset="0"/>
          <a:ea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itchFamily="34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762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143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524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19812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24384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28956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3352800" indent="-1905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Titelbild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83"/>
          <a:stretch>
            <a:fillRect/>
          </a:stretch>
        </p:blipFill>
        <p:spPr bwMode="auto">
          <a:xfrm>
            <a:off x="0" y="6308725"/>
            <a:ext cx="91455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Grafik 9" descr="fri1303061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528" r="-5" b="14"/>
          <a:stretch>
            <a:fillRect/>
          </a:stretch>
        </p:blipFill>
        <p:spPr bwMode="auto">
          <a:xfrm>
            <a:off x="0" y="1584325"/>
            <a:ext cx="91440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Titelb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48" b="-383"/>
          <a:stretch>
            <a:fillRect/>
          </a:stretch>
        </p:blipFill>
        <p:spPr bwMode="auto">
          <a:xfrm>
            <a:off x="-1588" y="0"/>
            <a:ext cx="91455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5"/>
          <p:cNvSpPr txBox="1">
            <a:spLocks/>
          </p:cNvSpPr>
          <p:nvPr userDrawn="1"/>
        </p:nvSpPr>
        <p:spPr>
          <a:xfrm>
            <a:off x="7632700" y="6511925"/>
            <a:ext cx="414338" cy="2159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defRPr/>
            </a:pPr>
            <a:fld id="{7B20771D-718B-46F6-98ED-B83978E34F6A}" type="slidenum">
              <a:rPr lang="de-DE" smtClean="0">
                <a:solidFill>
                  <a:prstClr val="white"/>
                </a:solidFill>
                <a:ea typeface="+mn-ea"/>
              </a:rPr>
              <a:pPr marL="342900" indent="-342900">
                <a:spcBef>
                  <a:spcPct val="20000"/>
                </a:spcBef>
                <a:defRPr/>
              </a:pPr>
              <a:t>‹#›</a:t>
            </a:fld>
            <a:endParaRPr lang="de-DE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19438" y="6426200"/>
            <a:ext cx="2879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9" name="Grafik 15" descr="Rittal_Claim_w_GB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231775"/>
            <a:ext cx="34353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4" descr="R_PowerPoint_BGb_GB_rgb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45150"/>
            <a:ext cx="914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"/>
        <a:defRPr>
          <a:solidFill>
            <a:schemeClr val="tx1"/>
          </a:solidFill>
          <a:latin typeface="+mn-lt"/>
          <a:ea typeface="+mn-ea"/>
        </a:defRPr>
      </a:lvl2pPr>
      <a:lvl3pPr marL="762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143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524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19812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24384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28956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33528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21025" y="6500813"/>
            <a:ext cx="2879725" cy="304800"/>
          </a:xfrm>
          <a:prstGeom prst="rect">
            <a:avLst/>
          </a:prstGeom>
        </p:spPr>
        <p:txBody>
          <a:bodyPr/>
          <a:lstStyle>
            <a:lvl1pPr algn="ctr">
              <a:defRPr sz="9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67625" y="6551613"/>
            <a:ext cx="381000" cy="13811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ctr">
              <a:defRPr sz="900">
                <a:solidFill>
                  <a:srgbClr val="000000"/>
                </a:solidFill>
                <a:latin typeface="Arial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fld id="{91BD0044-9156-4C55-9374-82EC5181453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5" name="Grafik 6" descr="R_PowerPoint_BGw_GB_rgb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45150"/>
            <a:ext cx="914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Titelbild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83"/>
          <a:stretch>
            <a:fillRect/>
          </a:stretch>
        </p:blipFill>
        <p:spPr bwMode="auto">
          <a:xfrm>
            <a:off x="0" y="6308725"/>
            <a:ext cx="9145588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Grafik 9" descr="fri1303061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528" r="-5" b="14"/>
          <a:stretch>
            <a:fillRect/>
          </a:stretch>
        </p:blipFill>
        <p:spPr bwMode="auto">
          <a:xfrm>
            <a:off x="0" y="1584325"/>
            <a:ext cx="91440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7" descr="Titelbil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48" b="-383"/>
          <a:stretch>
            <a:fillRect/>
          </a:stretch>
        </p:blipFill>
        <p:spPr bwMode="auto">
          <a:xfrm>
            <a:off x="-1588" y="0"/>
            <a:ext cx="9145588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platzhalter 5"/>
          <p:cNvSpPr txBox="1">
            <a:spLocks/>
          </p:cNvSpPr>
          <p:nvPr userDrawn="1"/>
        </p:nvSpPr>
        <p:spPr>
          <a:xfrm>
            <a:off x="7632700" y="6511925"/>
            <a:ext cx="414338" cy="2159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9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>
              <a:spcBef>
                <a:spcPct val="20000"/>
              </a:spcBef>
              <a:defRPr/>
            </a:pPr>
            <a:fld id="{E6A3CEE3-FB37-48FE-BD54-0F5435518B5A}" type="slidenum">
              <a:rPr lang="de-DE" smtClean="0">
                <a:solidFill>
                  <a:prstClr val="white"/>
                </a:solidFill>
                <a:ea typeface="+mn-ea"/>
              </a:rPr>
              <a:pPr marL="342900" indent="-342900">
                <a:spcBef>
                  <a:spcPct val="20000"/>
                </a:spcBef>
                <a:defRPr/>
              </a:pPr>
              <a:t>‹#›</a:t>
            </a:fld>
            <a:endParaRPr lang="de-DE" dirty="0">
              <a:solidFill>
                <a:prstClr val="white"/>
              </a:solidFill>
              <a:ea typeface="+mn-ea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119438" y="6426200"/>
            <a:ext cx="2879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dirty="0" smtClean="0">
                <a:solidFill>
                  <a:srgbClr val="FFFFFF"/>
                </a:solidFill>
                <a:latin typeface="Arial" charset="0"/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r>
              <a:rPr lang="ru-RU" dirty="0" smtClean="0"/>
              <a:t>ООО "</a:t>
            </a:r>
            <a:r>
              <a:rPr lang="ru-RU" dirty="0" err="1" smtClean="0"/>
              <a:t>Риттал</a:t>
            </a:r>
            <a:r>
              <a:rPr lang="ru-RU" dirty="0" smtClean="0"/>
              <a:t>" / Декабрь 2013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9" name="Grafik 15" descr="Rittal_Claim_w_GB.jp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0988" y="231775"/>
            <a:ext cx="343535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4" descr="R_PowerPoint_BGb_GB_rgb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645150"/>
            <a:ext cx="9144000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ヒラギノ角ゴ Pro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81000" indent="-1905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"/>
        <a:defRPr>
          <a:solidFill>
            <a:schemeClr val="tx1"/>
          </a:solidFill>
          <a:latin typeface="+mn-lt"/>
          <a:ea typeface="+mn-ea"/>
        </a:defRPr>
      </a:lvl2pPr>
      <a:lvl3pPr marL="762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3pPr>
      <a:lvl4pPr marL="1143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524000" indent="-1905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5pPr>
      <a:lvl6pPr marL="19812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6pPr>
      <a:lvl7pPr marL="24384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7pPr>
      <a:lvl8pPr marL="28956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8pPr>
      <a:lvl9pPr marL="3352800" indent="-1905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5" Type="http://schemas.openxmlformats.org/officeDocument/2006/relationships/image" Target="../media/image11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1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87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1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image" Target="../media/image11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openxmlformats.org/officeDocument/2006/relationships/image" Target="../media/image150.png"/><Relationship Id="rId4" Type="http://schemas.openxmlformats.org/officeDocument/2006/relationships/image" Target="../media/image1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12" Type="http://schemas.openxmlformats.org/officeDocument/2006/relationships/image" Target="../media/image11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png"/><Relationship Id="rId11" Type="http://schemas.openxmlformats.org/officeDocument/2006/relationships/image" Target="../media/image180.png"/><Relationship Id="rId5" Type="http://schemas.openxmlformats.org/officeDocument/2006/relationships/image" Target="../media/image175.png"/><Relationship Id="rId10" Type="http://schemas.openxmlformats.org/officeDocument/2006/relationships/image" Target="../media/image179.jpeg"/><Relationship Id="rId4" Type="http://schemas.openxmlformats.org/officeDocument/2006/relationships/image" Target="../media/image174.png"/><Relationship Id="rId9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12" Type="http://schemas.openxmlformats.org/officeDocument/2006/relationships/image" Target="../media/image11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jpeg"/><Relationship Id="rId11" Type="http://schemas.openxmlformats.org/officeDocument/2006/relationships/image" Target="../media/image200.jpeg"/><Relationship Id="rId5" Type="http://schemas.openxmlformats.org/officeDocument/2006/relationships/image" Target="../media/image194.jpeg"/><Relationship Id="rId10" Type="http://schemas.openxmlformats.org/officeDocument/2006/relationships/image" Target="../media/image199.jpeg"/><Relationship Id="rId4" Type="http://schemas.openxmlformats.org/officeDocument/2006/relationships/image" Target="../media/image193.jpeg"/><Relationship Id="rId9" Type="http://schemas.openxmlformats.org/officeDocument/2006/relationships/image" Target="../media/image19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0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jpeg"/><Relationship Id="rId13" Type="http://schemas.openxmlformats.org/officeDocument/2006/relationships/image" Target="../media/image224.png"/><Relationship Id="rId3" Type="http://schemas.openxmlformats.org/officeDocument/2006/relationships/image" Target="../media/image214.jpeg"/><Relationship Id="rId7" Type="http://schemas.openxmlformats.org/officeDocument/2006/relationships/image" Target="../media/image218.png"/><Relationship Id="rId12" Type="http://schemas.openxmlformats.org/officeDocument/2006/relationships/image" Target="../media/image223.pn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png"/><Relationship Id="rId11" Type="http://schemas.openxmlformats.org/officeDocument/2006/relationships/image" Target="../media/image222.png"/><Relationship Id="rId5" Type="http://schemas.openxmlformats.org/officeDocument/2006/relationships/image" Target="../media/image216.png"/><Relationship Id="rId15" Type="http://schemas.openxmlformats.org/officeDocument/2006/relationships/image" Target="../media/image11.png"/><Relationship Id="rId10" Type="http://schemas.openxmlformats.org/officeDocument/2006/relationships/image" Target="../media/image221.jpeg"/><Relationship Id="rId4" Type="http://schemas.openxmlformats.org/officeDocument/2006/relationships/image" Target="../media/image215.png"/><Relationship Id="rId9" Type="http://schemas.openxmlformats.org/officeDocument/2006/relationships/image" Target="../media/image220.jpeg"/><Relationship Id="rId14" Type="http://schemas.openxmlformats.org/officeDocument/2006/relationships/image" Target="../media/image22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11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ußzeilenplatzhalter 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ООО «</a:t>
            </a:r>
            <a:r>
              <a:rPr lang="ru-RU" altLang="ru-RU" b="0" dirty="0" err="1" smtClean="0">
                <a:latin typeface="Arial" pitchFamily="34" charset="0"/>
                <a:ea typeface="ＭＳ Ｐゴシック" pitchFamily="34" charset="-128"/>
              </a:rPr>
              <a:t>Риттал</a:t>
            </a:r>
            <a:r>
              <a:rPr lang="ru-RU" altLang="ru-RU" b="0" dirty="0" smtClean="0">
                <a:latin typeface="Arial" pitchFamily="34" charset="0"/>
                <a:ea typeface="ＭＳ Ｐゴシック" pitchFamily="34" charset="-128"/>
              </a:rPr>
              <a:t>» / Сентябрь 2014</a:t>
            </a:r>
            <a:endParaRPr lang="de-DE" altLang="ru-RU" b="0" dirty="0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FCBF0D-2F60-45F6-9A67-BEBA2EDAD4FC}" type="slidenum">
              <a:rPr lang="de-DE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43012" name="Picture 9" descr="fri100316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6" b="-139"/>
          <a:stretch>
            <a:fillRect/>
          </a:stretch>
        </p:blipFill>
        <p:spPr bwMode="auto">
          <a:xfrm>
            <a:off x="6011863" y="1462088"/>
            <a:ext cx="27400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/>
              <a:t>TS 8 – </a:t>
            </a:r>
            <a:r>
              <a:rPr lang="ru-RU" altLang="ru-RU" sz="2000" b="0" dirty="0"/>
              <a:t>безграничные возможности</a:t>
            </a:r>
            <a:endParaRPr lang="de-DE" altLang="ru-RU" sz="2000" b="0" dirty="0" smtClean="0"/>
          </a:p>
        </p:txBody>
      </p:sp>
      <p:sp>
        <p:nvSpPr>
          <p:cNvPr id="34823" name="Text Box 2"/>
          <p:cNvSpPr txBox="1">
            <a:spLocks noChangeArrowheads="1"/>
          </p:cNvSpPr>
          <p:nvPr/>
        </p:nvSpPr>
        <p:spPr bwMode="auto">
          <a:xfrm>
            <a:off x="331788" y="1417638"/>
            <a:ext cx="7985125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Высокая нагрузочная способность  (до 1500 кг), профиль 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 </a:t>
            </a:r>
            <a:endParaRPr lang="ru-RU" sz="1400" dirty="0" smtClean="0">
              <a:solidFill>
                <a:srgbClr val="000000"/>
              </a:solidFill>
              <a:ea typeface="ＭＳ Ｐゴシック" pitchFamily="34" charset="-128"/>
              <a:cs typeface="Times New Roman" pitchFamily="18" charset="0"/>
              <a:sym typeface="Times New Roman" pitchFamily="18" charset="0"/>
            </a:endParaRPr>
          </a:p>
          <a:p>
            <a:pPr marL="457200" lvl="1" indent="284400" algn="l">
              <a:spcBef>
                <a:spcPts val="0"/>
              </a:spcBef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с 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16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-кратным изгибом</a:t>
            </a:r>
            <a:endParaRPr lang="de-DE" sz="1400" dirty="0">
              <a:solidFill>
                <a:srgbClr val="000000"/>
              </a:solidFill>
              <a:ea typeface="ＭＳ Ｐゴシック" pitchFamily="34" charset="-128"/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Исполнения из листовой и нержавеющей стали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ЭМС</a:t>
            </a:r>
            <a:r>
              <a:rPr lang="en-US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, E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x</a:t>
            </a:r>
            <a:endParaRPr lang="de-DE" sz="1400" dirty="0">
              <a:solidFill>
                <a:srgbClr val="000000"/>
              </a:solidFill>
              <a:ea typeface="ＭＳ Ｐゴシック" pitchFamily="34" charset="-128"/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Сертификаты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 (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напр.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 TÜV, VDE, UL, CSA, 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и </a:t>
            </a:r>
            <a:r>
              <a:rPr lang="ru-RU" sz="1400" dirty="0" err="1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др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.)</a:t>
            </a:r>
            <a:endParaRPr lang="de-DE" sz="1400" dirty="0">
              <a:solidFill>
                <a:srgbClr val="000000"/>
              </a:solidFill>
              <a:ea typeface="ＭＳ Ｐゴシック" pitchFamily="34" charset="-128"/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Степень защиты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IP 66 &amp; NEMA 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4/4x</a:t>
            </a:r>
            <a:endParaRPr lang="de-DE" sz="1400" dirty="0">
              <a:solidFill>
                <a:srgbClr val="000000"/>
              </a:solidFill>
              <a:ea typeface="ＭＳ Ｐゴシック" pitchFamily="34" charset="-128"/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Новые функции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установка держателя монтажной панели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/>
            </a:r>
            <a:b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без инструментов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болты заземления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дополнительная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 </a:t>
            </a:r>
            <a:b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перфорация 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(</a:t>
            </a:r>
            <a:r>
              <a:rPr lang="ru-RU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в качестве маркировки</a:t>
            </a:r>
            <a:r>
              <a:rPr lang="de-DE" sz="1400" dirty="0" smtClean="0">
                <a:solidFill>
                  <a:srgbClr val="000000"/>
                </a:solidFill>
                <a:ea typeface="ＭＳ Ｐゴシック" pitchFamily="34" charset="-128"/>
                <a:cs typeface="Times New Roman" pitchFamily="18" charset="0"/>
                <a:sym typeface="Times New Roman" pitchFamily="18" charset="0"/>
              </a:rPr>
              <a:t>)</a:t>
            </a:r>
          </a:p>
          <a:p>
            <a:pPr marL="76200" indent="0" algn="l">
              <a:spcBef>
                <a:spcPct val="20000"/>
              </a:spcBef>
              <a:buClr>
                <a:schemeClr val="tx1"/>
              </a:buClr>
              <a:defRPr/>
            </a:pPr>
            <a:endParaRPr lang="en-GB" sz="1000" b="1" dirty="0">
              <a:solidFill>
                <a:srgbClr val="000000"/>
              </a:solidFill>
              <a:latin typeface="Helvetica" pitchFamily="50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Простой и быстрый монтаж с использованием  </a:t>
            </a:r>
            <a:b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</a:b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разнообразных комплектующих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Большинство типоразмеров поставляются со склада</a:t>
            </a:r>
          </a:p>
          <a:p>
            <a:pPr marL="457200" lvl="1" indent="0" algn="l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endParaRPr lang="de-DE" sz="10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Оптимальное использование пространства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благодаря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системе монтажа на два уровня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Долгий срок службы благодаря профилю TS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8 и 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оптимальной защите от коррозии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E-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Cabinet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снижает затраты на инжиниринг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76200" indent="0" algn="l">
              <a:spcBef>
                <a:spcPct val="20000"/>
              </a:spcBef>
              <a:buClr>
                <a:schemeClr val="tx1"/>
              </a:buClr>
              <a:defRPr/>
            </a:pPr>
            <a:endParaRPr lang="de-DE" sz="1400" dirty="0" smtClean="0"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155CB4E-8424-484F-BF38-38519B565A83}" type="slidenum">
              <a:rPr lang="de-DE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332656"/>
            <a:ext cx="8421688" cy="75565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tx1"/>
                </a:solidFill>
              </a:rPr>
              <a:t>Системная платформа </a:t>
            </a:r>
            <a:r>
              <a:rPr lang="de-DE" altLang="ru-RU" sz="2400" b="1" dirty="0" smtClean="0">
                <a:solidFill>
                  <a:schemeClr val="tx1"/>
                </a:solidFill>
              </a:rPr>
              <a:t>TS</a:t>
            </a:r>
            <a:r>
              <a:rPr lang="ru-RU" altLang="ru-RU" sz="2400" b="1" dirty="0" smtClean="0">
                <a:solidFill>
                  <a:schemeClr val="tx1"/>
                </a:solidFill>
              </a:rPr>
              <a:t/>
            </a:r>
            <a:br>
              <a:rPr lang="ru-RU" altLang="ru-RU" sz="2400" b="1" dirty="0" smtClean="0">
                <a:solidFill>
                  <a:schemeClr val="tx1"/>
                </a:solidFill>
              </a:rPr>
            </a:br>
            <a:r>
              <a:rPr lang="ru-RU" dirty="0" smtClean="0"/>
              <a:t>Особенности конструкции</a:t>
            </a:r>
            <a:endParaRPr lang="de-DE" altLang="ru-RU" b="1" dirty="0" smtClean="0">
              <a:solidFill>
                <a:schemeClr val="tx1"/>
              </a:solidFill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3103563" cy="3430588"/>
          </a:xfrm>
          <a:noFill/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1800" dirty="0" smtClean="0"/>
              <a:t>Системная платформа </a:t>
            </a:r>
            <a:r>
              <a:rPr lang="de-DE" altLang="ru-RU" sz="1800" dirty="0" smtClean="0"/>
              <a:t>TS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de-DE" altLang="ru-RU" sz="1000" dirty="0" smtClean="0"/>
          </a:p>
          <a:p>
            <a:pPr lvl="1" eaLnBrk="1" hangingPunct="1">
              <a:buSzPct val="100000"/>
            </a:pPr>
            <a:r>
              <a:rPr lang="ru-RU" altLang="ru-RU" sz="1600" dirty="0"/>
              <a:t>Профили, перфорация и</a:t>
            </a:r>
            <a:br>
              <a:rPr lang="ru-RU" altLang="ru-RU" sz="1600" dirty="0"/>
            </a:br>
            <a:r>
              <a:rPr lang="ru-RU" altLang="ru-RU" sz="1600" dirty="0"/>
              <a:t>совместимость –</a:t>
            </a:r>
            <a:br>
              <a:rPr lang="ru-RU" altLang="ru-RU" sz="1600" dirty="0"/>
            </a:br>
            <a:r>
              <a:rPr lang="ru-RU" altLang="ru-RU" sz="1600" dirty="0"/>
              <a:t>монтаж однотипными комплектующими</a:t>
            </a:r>
          </a:p>
          <a:p>
            <a:pPr lvl="2" eaLnBrk="1" hangingPunct="1">
              <a:buSzPct val="80000"/>
            </a:pPr>
            <a:r>
              <a:rPr lang="ru-RU" altLang="ru-RU" sz="1400" dirty="0"/>
              <a:t>Меньше затраты на проектирование</a:t>
            </a:r>
          </a:p>
          <a:p>
            <a:pPr lvl="2" eaLnBrk="1" hangingPunct="1">
              <a:buSzPct val="80000"/>
            </a:pPr>
            <a:r>
              <a:rPr lang="ru-RU" altLang="ru-RU" sz="1400" dirty="0"/>
              <a:t>Разнообразие комплектующих</a:t>
            </a:r>
          </a:p>
          <a:p>
            <a:pPr lvl="2" eaLnBrk="1" hangingPunct="1">
              <a:buSzPct val="80000"/>
            </a:pPr>
            <a:r>
              <a:rPr lang="ru-RU" altLang="ru-RU" sz="1400" dirty="0"/>
              <a:t>Снижение затрат на складирование</a:t>
            </a:r>
          </a:p>
          <a:p>
            <a:pPr lvl="2" eaLnBrk="1" hangingPunct="1">
              <a:buSzPct val="80000"/>
            </a:pPr>
            <a:r>
              <a:rPr lang="ru-RU" altLang="ru-RU" sz="1400" dirty="0"/>
              <a:t>Малое время монтажа</a:t>
            </a:r>
          </a:p>
        </p:txBody>
      </p:sp>
      <p:pic>
        <p:nvPicPr>
          <p:cNvPr id="31750" name="Picture 13" descr="DIGITAL-FOTOGROUP_FON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8" b="-66"/>
          <a:stretch>
            <a:fillRect/>
          </a:stretch>
        </p:blipFill>
        <p:spPr bwMode="auto">
          <a:xfrm>
            <a:off x="3541713" y="1458913"/>
            <a:ext cx="5216525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feld 5"/>
          <p:cNvSpPr txBox="1">
            <a:spLocks noChangeArrowheads="1"/>
          </p:cNvSpPr>
          <p:nvPr/>
        </p:nvSpPr>
        <p:spPr bwMode="auto">
          <a:xfrm>
            <a:off x="5627688" y="4178300"/>
            <a:ext cx="1392237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endParaRPr lang="de-DE" altLang="ru-RU" sz="1200" dirty="0">
              <a:latin typeface="Helvetica" pitchFamily="34" charset="0"/>
              <a:cs typeface="Arial" charset="0"/>
            </a:endParaRPr>
          </a:p>
          <a:p>
            <a:pPr>
              <a:buClr>
                <a:srgbClr val="0070C0"/>
              </a:buClr>
            </a:pPr>
            <a:r>
              <a:rPr lang="de-DE" altLang="ru-RU" sz="1200" dirty="0" err="1">
                <a:cs typeface="Arial" charset="0"/>
              </a:rPr>
              <a:t>TopPult</a:t>
            </a:r>
            <a:endParaRPr lang="de-DE" altLang="ru-RU" sz="1200" dirty="0">
              <a:cs typeface="Arial" charset="0"/>
            </a:endParaRPr>
          </a:p>
          <a:p>
            <a:pPr>
              <a:buClr>
                <a:srgbClr val="0070C0"/>
              </a:buClr>
            </a:pPr>
            <a:r>
              <a:rPr lang="ru-RU" altLang="ru-RU" sz="1200" dirty="0" smtClean="0">
                <a:cs typeface="Arial" charset="0"/>
              </a:rPr>
              <a:t>Система пультов</a:t>
            </a:r>
            <a:endParaRPr lang="de-DE" altLang="ru-RU" sz="1200" dirty="0">
              <a:cs typeface="Arial" charset="0"/>
            </a:endParaRPr>
          </a:p>
        </p:txBody>
      </p:sp>
      <p:sp>
        <p:nvSpPr>
          <p:cNvPr id="31752" name="Textfeld 5"/>
          <p:cNvSpPr txBox="1">
            <a:spLocks noChangeArrowheads="1"/>
          </p:cNvSpPr>
          <p:nvPr/>
        </p:nvSpPr>
        <p:spPr bwMode="auto">
          <a:xfrm>
            <a:off x="6962775" y="4165600"/>
            <a:ext cx="17621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endParaRPr lang="de-DE" altLang="ru-RU" sz="1200" dirty="0">
              <a:latin typeface="Helvetica" pitchFamily="34" charset="0"/>
              <a:cs typeface="Arial" charset="0"/>
            </a:endParaRPr>
          </a:p>
          <a:p>
            <a:pPr>
              <a:buClr>
                <a:srgbClr val="0070C0"/>
              </a:buClr>
            </a:pPr>
            <a:r>
              <a:rPr lang="de-DE" altLang="ru-RU" sz="1200" dirty="0">
                <a:cs typeface="Arial" charset="0"/>
              </a:rPr>
              <a:t>CM + AE</a:t>
            </a:r>
          </a:p>
          <a:p>
            <a:pPr>
              <a:buClr>
                <a:srgbClr val="0070C0"/>
              </a:buClr>
            </a:pPr>
            <a:r>
              <a:rPr lang="ru-RU" altLang="ru-RU" sz="1200" dirty="0" smtClean="0">
                <a:cs typeface="Arial" charset="0"/>
              </a:rPr>
              <a:t>Компактный распределительный шкаф</a:t>
            </a:r>
            <a:endParaRPr lang="de-DE" altLang="ru-RU" sz="1200" dirty="0">
              <a:cs typeface="Arial" charset="0"/>
            </a:endParaRPr>
          </a:p>
          <a:p>
            <a:pPr>
              <a:buClr>
                <a:schemeClr val="bg2"/>
              </a:buClr>
              <a:buSzPct val="80000"/>
            </a:pPr>
            <a:endParaRPr lang="de-DE" altLang="ru-RU" sz="1200" dirty="0">
              <a:latin typeface="Helvetica" pitchFamily="34" charset="0"/>
              <a:cs typeface="Arial" charset="0"/>
            </a:endParaRPr>
          </a:p>
        </p:txBody>
      </p:sp>
      <p:sp>
        <p:nvSpPr>
          <p:cNvPr id="31753" name="Textfeld 5"/>
          <p:cNvSpPr txBox="1">
            <a:spLocks noChangeArrowheads="1"/>
          </p:cNvSpPr>
          <p:nvPr/>
        </p:nvSpPr>
        <p:spPr bwMode="auto">
          <a:xfrm>
            <a:off x="3397250" y="4165600"/>
            <a:ext cx="1325563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endParaRPr lang="de-DE" altLang="ru-RU" sz="1200" dirty="0">
              <a:latin typeface="Helvetica" pitchFamily="34" charset="0"/>
              <a:cs typeface="Arial" charset="0"/>
            </a:endParaRPr>
          </a:p>
          <a:p>
            <a:pPr>
              <a:buClr>
                <a:srgbClr val="0070C0"/>
              </a:buClr>
            </a:pPr>
            <a:r>
              <a:rPr lang="de-DE" altLang="ru-RU" sz="1200" dirty="0">
                <a:cs typeface="Arial" charset="0"/>
              </a:rPr>
              <a:t>TS 8</a:t>
            </a:r>
          </a:p>
          <a:p>
            <a:pPr>
              <a:buClr>
                <a:srgbClr val="0070C0"/>
              </a:buClr>
            </a:pPr>
            <a:r>
              <a:rPr lang="ru-RU" altLang="ru-RU" sz="1200" dirty="0" smtClean="0">
                <a:cs typeface="Arial" charset="0"/>
              </a:rPr>
              <a:t>Линейный шкаф</a:t>
            </a:r>
            <a:endParaRPr lang="de-DE" altLang="ru-RU" sz="1200" dirty="0">
              <a:cs typeface="Arial" charset="0"/>
            </a:endParaRPr>
          </a:p>
        </p:txBody>
      </p:sp>
      <p:pic>
        <p:nvPicPr>
          <p:cNvPr id="31754" name="Picture 14" descr="TS2_bun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2613" y="2852738"/>
            <a:ext cx="79533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6" descr="TS2_bun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8550" y="1930400"/>
            <a:ext cx="93662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17" descr="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8113" y="3260725"/>
            <a:ext cx="989012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8" b="-81"/>
          <a:stretch>
            <a:fillRect/>
          </a:stretch>
        </p:blipFill>
        <p:spPr bwMode="auto">
          <a:xfrm>
            <a:off x="4765675" y="1930400"/>
            <a:ext cx="847725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5" descr="TS2_bun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8175" y="2714625"/>
            <a:ext cx="115411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Textfeld 5"/>
          <p:cNvSpPr txBox="1">
            <a:spLocks noChangeArrowheads="1"/>
          </p:cNvSpPr>
          <p:nvPr/>
        </p:nvSpPr>
        <p:spPr bwMode="auto">
          <a:xfrm>
            <a:off x="4525963" y="4165600"/>
            <a:ext cx="132556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endParaRPr lang="de-DE" altLang="ru-RU" sz="1200" dirty="0">
              <a:latin typeface="Helvetica" pitchFamily="34" charset="0"/>
              <a:cs typeface="Arial" charset="0"/>
            </a:endParaRPr>
          </a:p>
          <a:p>
            <a:pPr>
              <a:buClr>
                <a:srgbClr val="0070C0"/>
              </a:buClr>
            </a:pPr>
            <a:r>
              <a:rPr lang="de-DE" altLang="ru-RU" sz="1200" dirty="0">
                <a:cs typeface="Arial" charset="0"/>
              </a:rPr>
              <a:t>SE 8</a:t>
            </a:r>
          </a:p>
          <a:p>
            <a:pPr>
              <a:buClr>
                <a:srgbClr val="0070C0"/>
              </a:buClr>
            </a:pPr>
            <a:r>
              <a:rPr lang="ru-RU" altLang="ru-RU" sz="1200" dirty="0" smtClean="0">
                <a:cs typeface="Arial" charset="0"/>
              </a:rPr>
              <a:t>Отдельный шкаф</a:t>
            </a:r>
            <a:endParaRPr lang="de-DE" altLang="ru-RU" sz="1200" dirty="0">
              <a:cs typeface="Arial" charset="0"/>
            </a:endParaRPr>
          </a:p>
        </p:txBody>
      </p:sp>
      <p:pic>
        <p:nvPicPr>
          <p:cNvPr id="16" name="Picture 8" descr="Rittal_Claim_e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Clipart\HB33\Systemausbau\Schaltschraenke\Anreihtechnik\fri100508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557338"/>
            <a:ext cx="3924300" cy="392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CAFEFC-1816-4656-A5FB-37F8B271DBF3}" type="slidenum">
              <a:rPr lang="de-DE"/>
              <a:pPr>
                <a:defRPr/>
              </a:pPr>
              <a:t>12</a:t>
            </a:fld>
            <a:endParaRPr lang="de-DE"/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421687" cy="755650"/>
          </a:xfrm>
        </p:spPr>
        <p:txBody>
          <a:bodyPr/>
          <a:lstStyle/>
          <a:p>
            <a:pPr algn="l"/>
            <a:r>
              <a:rPr lang="ru-RU" sz="2400" b="1" dirty="0" smtClean="0"/>
              <a:t>Система линейных шкафов TS 8</a:t>
            </a:r>
            <a:r>
              <a:rPr lang="en-US" sz="2400" b="1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ru-RU" dirty="0" smtClean="0"/>
              <a:t>Особенности конструкции</a:t>
            </a:r>
            <a:endParaRPr lang="de-DE" dirty="0" smtClean="0"/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01800"/>
            <a:ext cx="4500563" cy="3429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ru-RU" sz="1600" dirty="0" smtClean="0"/>
              <a:t>Шкафы на базе </a:t>
            </a:r>
            <a:r>
              <a:rPr lang="en-US" sz="1600" dirty="0" smtClean="0"/>
              <a:t>TS 8 </a:t>
            </a:r>
            <a:r>
              <a:rPr lang="ru-RU" sz="1600" dirty="0" smtClean="0"/>
              <a:t>соединяются в линейку в любом направлении:</a:t>
            </a:r>
            <a:endParaRPr lang="de-DE" sz="1600" dirty="0" smtClean="0"/>
          </a:p>
          <a:p>
            <a:pPr lvl="2"/>
            <a:r>
              <a:rPr lang="ru-RU" dirty="0" smtClean="0"/>
              <a:t>По ширине</a:t>
            </a:r>
          </a:p>
          <a:p>
            <a:pPr lvl="2"/>
            <a:r>
              <a:rPr lang="ru-RU" dirty="0" smtClean="0"/>
              <a:t>По глубине</a:t>
            </a:r>
          </a:p>
          <a:p>
            <a:pPr lvl="2"/>
            <a:r>
              <a:rPr lang="ru-RU" dirty="0" smtClean="0"/>
              <a:t>По высоте</a:t>
            </a:r>
            <a:endParaRPr lang="de-DE" dirty="0" smtClean="0"/>
          </a:p>
        </p:txBody>
      </p:sp>
      <p:pic>
        <p:nvPicPr>
          <p:cNvPr id="9222" name="Picture 2" descr="C:\Clipart\Gehaeusesysteme\zri070729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763" y="2565400"/>
            <a:ext cx="22113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ижний колонтитул 3"/>
          <p:cNvSpPr txBox="1">
            <a:spLocks/>
          </p:cNvSpPr>
          <p:nvPr/>
        </p:nvSpPr>
        <p:spPr bwMode="auto">
          <a:xfrm>
            <a:off x="9525" y="6586538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>
              <a:defRPr/>
            </a:pPr>
            <a:r>
              <a:rPr lang="ru-RU" sz="900" dirty="0" smtClean="0"/>
              <a:t>ООО </a:t>
            </a:r>
            <a:r>
              <a:rPr lang="ru-RU" altLang="ru-RU" sz="900" dirty="0" smtClean="0"/>
              <a:t>«</a:t>
            </a:r>
            <a:r>
              <a:rPr lang="ru-RU" altLang="ru-RU" sz="900" dirty="0" err="1" smtClean="0"/>
              <a:t>Риттал</a:t>
            </a:r>
            <a:r>
              <a:rPr lang="ru-RU" altLang="ru-RU" sz="900" dirty="0" smtClean="0"/>
              <a:t>» / Сентябрь 2014</a:t>
            </a:r>
            <a:endParaRPr lang="de-DE" sz="900" dirty="0" smtClean="0"/>
          </a:p>
          <a:p>
            <a:pPr algn="ctr" eaLnBrk="0" hangingPunct="0">
              <a:defRPr/>
            </a:pPr>
            <a:endParaRPr lang="de-DE" sz="900" b="0" dirty="0">
              <a:latin typeface="Arial" charset="0"/>
              <a:ea typeface="+mn-ea"/>
            </a:endParaRPr>
          </a:p>
        </p:txBody>
      </p:sp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962EC6-6FD1-4588-9288-4B02CAAE2120}" type="slidenum">
              <a:rPr lang="de-DE"/>
              <a:pPr>
                <a:defRPr/>
              </a:pPr>
              <a:t>13</a:t>
            </a:fld>
            <a:endParaRPr lang="de-DE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421688" cy="755650"/>
          </a:xfrm>
        </p:spPr>
        <p:txBody>
          <a:bodyPr/>
          <a:lstStyle/>
          <a:p>
            <a:pPr algn="l"/>
            <a:r>
              <a:rPr lang="ru-RU" sz="2400" b="1" dirty="0" smtClean="0"/>
              <a:t>Система линейных шкафов TS 8</a:t>
            </a:r>
            <a:r>
              <a:rPr lang="en-US" sz="2400" b="1" dirty="0" smtClean="0"/>
              <a:t>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ru-RU" dirty="0" smtClean="0"/>
              <a:t>Особенности конструкции</a:t>
            </a:r>
            <a:endParaRPr lang="de-DE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775" y="1701800"/>
            <a:ext cx="4692650" cy="3429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ru-RU" sz="1500" dirty="0" smtClean="0"/>
              <a:t>В основе шкафа – сварной неразборный каркас</a:t>
            </a:r>
          </a:p>
          <a:p>
            <a:pPr lvl="1"/>
            <a:r>
              <a:rPr lang="ru-RU" sz="1500" dirty="0" smtClean="0"/>
              <a:t>Материал каркаса – листовая сталь, покрытие – грунтовка</a:t>
            </a:r>
          </a:p>
          <a:p>
            <a:pPr lvl="1"/>
            <a:r>
              <a:rPr lang="ru-RU" sz="1500" dirty="0" smtClean="0"/>
              <a:t>Максимальная нагрузочная способность каркаса – </a:t>
            </a:r>
            <a:r>
              <a:rPr lang="ru-RU" sz="1500" b="1" dirty="0" smtClean="0"/>
              <a:t>1</a:t>
            </a:r>
            <a:r>
              <a:rPr lang="en-US" sz="1500" b="1" dirty="0" smtClean="0"/>
              <a:t>5</a:t>
            </a:r>
            <a:r>
              <a:rPr lang="ru-RU" sz="1500" b="1" dirty="0" smtClean="0"/>
              <a:t>00 кг </a:t>
            </a:r>
          </a:p>
          <a:p>
            <a:pPr lvl="1"/>
            <a:r>
              <a:rPr lang="ru-RU" sz="1500" dirty="0" smtClean="0"/>
              <a:t>Шаг перфорации профилей </a:t>
            </a:r>
            <a:r>
              <a:rPr lang="ru-RU" sz="1500" b="1" dirty="0" smtClean="0"/>
              <a:t>25 мм</a:t>
            </a:r>
          </a:p>
          <a:p>
            <a:pPr lvl="1"/>
            <a:r>
              <a:rPr lang="ru-RU" sz="1500" dirty="0" smtClean="0"/>
              <a:t>Вертикальный профиль:</a:t>
            </a:r>
          </a:p>
          <a:p>
            <a:pPr lvl="2"/>
            <a:r>
              <a:rPr lang="ru-RU" sz="1500" b="1" dirty="0" smtClean="0">
                <a:solidFill>
                  <a:srgbClr val="FF0000"/>
                </a:solidFill>
              </a:rPr>
              <a:t>НОВИНКА:</a:t>
            </a:r>
            <a:r>
              <a:rPr lang="ru-RU" sz="1500" dirty="0" smtClean="0"/>
              <a:t> дополнительная перфорация каждые 100 мм </a:t>
            </a:r>
            <a:r>
              <a:rPr lang="ru-RU" sz="1500" dirty="0" smtClean="0">
                <a:sym typeface="Wingdings" pitchFamily="2" charset="2"/>
              </a:rPr>
              <a:t></a:t>
            </a:r>
            <a:r>
              <a:rPr lang="ru-RU" sz="1500" dirty="0" smtClean="0"/>
              <a:t> упрощение монтажа комплектующих </a:t>
            </a:r>
          </a:p>
          <a:p>
            <a:pPr lvl="2"/>
            <a:r>
              <a:rPr lang="ru-RU" sz="1500" dirty="0" smtClean="0"/>
              <a:t>Симметричная ("8") форма</a:t>
            </a:r>
            <a:r>
              <a:rPr lang="en-US" sz="1500" dirty="0" smtClean="0"/>
              <a:t> </a:t>
            </a:r>
            <a:r>
              <a:rPr lang="ru-RU" sz="1500" dirty="0" smtClean="0"/>
              <a:t>сечения </a:t>
            </a:r>
            <a:r>
              <a:rPr lang="ru-RU" sz="1500" dirty="0" smtClean="0">
                <a:sym typeface="Wingdings" pitchFamily="2" charset="2"/>
              </a:rPr>
              <a:t></a:t>
            </a:r>
            <a:r>
              <a:rPr lang="ru-RU" sz="1500" dirty="0" smtClean="0"/>
              <a:t> монтаж однотипных комплектующих по ширине и глубине</a:t>
            </a:r>
          </a:p>
        </p:txBody>
      </p:sp>
      <p:pic>
        <p:nvPicPr>
          <p:cNvPr id="7173" name="Picture 6" descr="D:\Netz\TS8\symmetrie_color.jpg"/>
          <p:cNvPicPr>
            <a:picLocks noChangeAspect="1" noChangeArrowheads="1"/>
          </p:cNvPicPr>
          <p:nvPr/>
        </p:nvPicPr>
        <p:blipFill>
          <a:blip r:embed="rId2" cstate="print">
            <a:lum bright="-30000" contrast="48000"/>
          </a:blip>
          <a:srcRect/>
          <a:stretch>
            <a:fillRect/>
          </a:stretch>
        </p:blipFill>
        <p:spPr bwMode="auto">
          <a:xfrm>
            <a:off x="5435600" y="3500438"/>
            <a:ext cx="2482850" cy="259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2" descr="C:\Clipart\fri05010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412776"/>
            <a:ext cx="2305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2" descr="C:\Clipart\!Produkte\TS\fri12040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1425" y="1447800"/>
            <a:ext cx="15367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3"/>
          <p:cNvSpPr txBox="1">
            <a:spLocks/>
          </p:cNvSpPr>
          <p:nvPr/>
        </p:nvSpPr>
        <p:spPr bwMode="auto">
          <a:xfrm>
            <a:off x="9525" y="6586538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 algn="ctr" eaLnBrk="0" hangingPunct="0">
              <a:defRPr/>
            </a:pPr>
            <a:r>
              <a:rPr lang="ru-RU" sz="900" b="0" dirty="0">
                <a:latin typeface="Arial" charset="0"/>
                <a:cs typeface="Arial" pitchFamily="34" charset="0"/>
              </a:rPr>
              <a:t>ООО «</a:t>
            </a:r>
            <a:r>
              <a:rPr lang="ru-RU" sz="900" b="0" dirty="0" err="1">
                <a:latin typeface="Arial" charset="0"/>
                <a:cs typeface="Arial" pitchFamily="34" charset="0"/>
              </a:rPr>
              <a:t>Риттал</a:t>
            </a:r>
            <a:r>
              <a:rPr lang="ru-RU" sz="900" b="0" dirty="0">
                <a:latin typeface="Arial" charset="0"/>
                <a:cs typeface="Arial" pitchFamily="34" charset="0"/>
              </a:rPr>
              <a:t>» / Сентябрь 2014 г.</a:t>
            </a:r>
            <a:endParaRPr lang="de-DE" sz="900" b="0">
              <a:latin typeface="Arial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de-DE" sz="900" b="0" dirty="0">
              <a:latin typeface="Arial" charset="0"/>
              <a:ea typeface="+mn-ea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/>
        </p:nvSpPr>
        <p:spPr bwMode="auto">
          <a:xfrm>
            <a:off x="8028384" y="908720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4E4EBA-23B8-40E8-B9CB-162ACD558A80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Отдельный системный шкаф SE 8</a:t>
            </a:r>
            <a:r>
              <a:rPr lang="de-DE" altLang="ru-RU" sz="2000" b="0" dirty="0" smtClean="0"/>
              <a:t>  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31788" y="1412875"/>
            <a:ext cx="5903912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Единый инжиниринг для платформ TS 8 и SE 8 благодаря идентичной геометрии корпуса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Высокая жесткость благодаря цельной конструкции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Степень защиты до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IP 66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и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NEMA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4/4x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Разнообразные возможности монтажа с помощью единой системы комплектующих</a:t>
            </a:r>
          </a:p>
          <a:p>
            <a:pPr marL="457200" lvl="1" indent="0" algn="l">
              <a:spcBef>
                <a:spcPct val="20000"/>
              </a:spcBef>
              <a:buClr>
                <a:schemeClr val="tx1"/>
              </a:buClr>
              <a:defRPr/>
            </a:pPr>
            <a:endParaRPr lang="de-DE" sz="10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endParaRPr lang="de-DE" sz="1600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Оптимальные возможности по вводу кабеля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Малые затраты на монтаж благодаря боковым стенкам с интегрированным профилем</a:t>
            </a:r>
          </a:p>
          <a:p>
            <a:pPr marL="457200" lvl="1" indent="0" algn="l">
              <a:spcBef>
                <a:spcPct val="20000"/>
              </a:spcBef>
              <a:buClr>
                <a:schemeClr val="tx1"/>
              </a:buClr>
              <a:defRPr/>
            </a:pPr>
            <a:endParaRPr lang="de-DE" sz="1000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marL="0" indent="0" algn="l">
              <a:spcBef>
                <a:spcPct val="20000"/>
              </a:spcBef>
              <a:buClr>
                <a:srgbClr val="000000"/>
              </a:buClr>
              <a:buFont typeface="Arial" pitchFamily="34" charset="0"/>
              <a:buChar char="$"/>
              <a:tabLst/>
              <a:defRPr/>
            </a:pP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Снижение затрат на складирование, простой заказ благодаря единым комплектующим TS 8 и SE 8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Принцип двух уровней, эффективное использование пространства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Разнообразие типоразмеров и применений</a:t>
            </a:r>
          </a:p>
          <a:p>
            <a:pPr marL="457200" lvl="1" indent="0" algn="l">
              <a:spcBef>
                <a:spcPct val="20000"/>
              </a:spcBef>
              <a:buClr>
                <a:schemeClr val="tx1"/>
              </a:buClr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+"/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44038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4"/>
          <a:stretch>
            <a:fillRect/>
          </a:stretch>
        </p:blipFill>
        <p:spPr bwMode="auto">
          <a:xfrm>
            <a:off x="6228184" y="1268760"/>
            <a:ext cx="266429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12"/>
          <p:cNvSpPr>
            <a:spLocks noChangeArrowheads="1"/>
          </p:cNvSpPr>
          <p:nvPr/>
        </p:nvSpPr>
        <p:spPr bwMode="auto">
          <a:xfrm>
            <a:off x="8028384" y="692696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Clipart\HB33\Systemausbau\Schaltschraenke\Tueren_Verschluesse\fri1005469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3356992"/>
            <a:ext cx="33123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523D256-F571-44AC-9002-5783D8E38AD5}" type="slidenum">
              <a:rPr lang="de-DE"/>
              <a:pPr>
                <a:defRPr/>
              </a:pPr>
              <a:t>15</a:t>
            </a:fld>
            <a:endParaRPr lang="de-DE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421688" cy="755650"/>
          </a:xfrm>
        </p:spPr>
        <p:txBody>
          <a:bodyPr/>
          <a:lstStyle/>
          <a:p>
            <a:pPr algn="l"/>
            <a:r>
              <a:rPr lang="ru-RU" sz="2400" b="1" dirty="0" smtClean="0"/>
              <a:t>Система линейных шкафов TS 8</a:t>
            </a:r>
            <a:r>
              <a:rPr lang="en-US" sz="2400" b="1" dirty="0" smtClean="0"/>
              <a:t> </a:t>
            </a:r>
            <a:r>
              <a:rPr lang="de-DE" sz="2400" b="1" dirty="0" smtClean="0"/>
              <a:t/>
            </a:r>
            <a:br>
              <a:rPr lang="de-DE" sz="2400" b="1" dirty="0" smtClean="0"/>
            </a:br>
            <a:r>
              <a:rPr lang="ru-RU" dirty="0" smtClean="0"/>
              <a:t>Особенности конструкции</a:t>
            </a:r>
            <a:endParaRPr lang="de-DE" dirty="0" smtClean="0"/>
          </a:p>
        </p:txBody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4149080"/>
            <a:ext cx="4500563" cy="1511176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ru-RU" sz="1600" b="1" dirty="0" smtClean="0"/>
              <a:t>Верхний горизонтальный профиль</a:t>
            </a:r>
            <a:r>
              <a:rPr lang="ru-RU" sz="1600" dirty="0" smtClean="0"/>
              <a:t> содержит защитный кант</a:t>
            </a:r>
          </a:p>
          <a:p>
            <a:pPr lvl="1"/>
            <a:endParaRPr lang="ru-RU" sz="1600" dirty="0" smtClean="0"/>
          </a:p>
          <a:p>
            <a:pPr lvl="1"/>
            <a:r>
              <a:rPr lang="ru-RU" sz="1600" dirty="0" smtClean="0"/>
              <a:t>Предотвращается попадание пыли и грязи на уплотнение</a:t>
            </a:r>
            <a:endParaRPr lang="de-DE" sz="1600" dirty="0" smtClean="0"/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 rot="382458">
            <a:off x="6729474" y="4314972"/>
            <a:ext cx="2253011" cy="8513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b="0">
              <a:solidFill>
                <a:srgbClr val="CC3300"/>
              </a:solidFill>
              <a:latin typeface="Times New Roman" pitchFamily="18" charset="0"/>
            </a:endParaRPr>
          </a:p>
        </p:txBody>
      </p:sp>
      <p:sp>
        <p:nvSpPr>
          <p:cNvPr id="8" name="Нижний колонтитул 3"/>
          <p:cNvSpPr txBox="1">
            <a:spLocks/>
          </p:cNvSpPr>
          <p:nvPr/>
        </p:nvSpPr>
        <p:spPr bwMode="auto">
          <a:xfrm>
            <a:off x="9525" y="6586538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>
              <a:defRPr/>
            </a:pPr>
            <a:r>
              <a:rPr lang="ru-RU" sz="900" dirty="0" smtClean="0"/>
              <a:t>ООО </a:t>
            </a:r>
            <a:r>
              <a:rPr lang="ru-RU" altLang="ru-RU" sz="900" dirty="0" smtClean="0"/>
              <a:t>«</a:t>
            </a:r>
            <a:r>
              <a:rPr lang="ru-RU" altLang="ru-RU" sz="900" dirty="0" err="1" smtClean="0"/>
              <a:t>Риттал</a:t>
            </a:r>
            <a:r>
              <a:rPr lang="ru-RU" altLang="ru-RU" sz="900" dirty="0" smtClean="0"/>
              <a:t>» / Сентябрь 2014</a:t>
            </a:r>
            <a:endParaRPr lang="de-DE" sz="900" dirty="0" smtClean="0"/>
          </a:p>
          <a:p>
            <a:pPr algn="ctr" eaLnBrk="0" hangingPunct="0">
              <a:defRPr/>
            </a:pPr>
            <a:endParaRPr lang="de-DE" sz="900" b="0" dirty="0">
              <a:latin typeface="Arial" charset="0"/>
              <a:ea typeface="+mn-ea"/>
            </a:endParaRPr>
          </a:p>
        </p:txBody>
      </p:sp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Clipart\!Produkte\TS\fri120400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96752"/>
            <a:ext cx="158432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Clipart\!Produkte\TS\fri120400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196752"/>
            <a:ext cx="159385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23528" y="1268760"/>
            <a:ext cx="5292725" cy="266330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Монтажная панель</a:t>
            </a:r>
          </a:p>
          <a:p>
            <a:pPr marL="381000" marR="0" lvl="1" indent="-190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Верхние крепления монтажной панели фиксируются без инструментов с помощью вставных зажимов</a:t>
            </a:r>
          </a:p>
          <a:p>
            <a:pPr marL="381000" marR="0" lvl="1" indent="-190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81000" marR="0" lvl="1" indent="-190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Дополнительный фиксатор для крепления монтажной панели силами одного человека 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81000" marR="0" lvl="1" indent="-190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tabLst/>
              <a:defRPr/>
            </a:pP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81000" marR="0" lvl="1" indent="-190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Альтернативно возможно крепление на винтах (в комплекте)</a:t>
            </a:r>
          </a:p>
          <a:p>
            <a:pPr marL="381000" marR="0" lvl="1" indent="-190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Wingdings" pitchFamily="2" charset="2"/>
              <a:buChar char="§"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381000" marR="0" lvl="1" indent="-1905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tabLst/>
              <a:defRPr/>
            </a:pPr>
            <a:endParaRPr kumimoji="0" lang="ru-RU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16" name="Rechteck 12"/>
          <p:cNvSpPr>
            <a:spLocks noChangeArrowheads="1"/>
          </p:cNvSpPr>
          <p:nvPr/>
        </p:nvSpPr>
        <p:spPr bwMode="auto">
          <a:xfrm>
            <a:off x="8028384" y="692696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BD68F9-F698-481B-BAFA-E27B7A270553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323850" y="1414463"/>
            <a:ext cx="5634038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Быстрый монтаж без инструментов с помощью защелкивающихся креплений элементов цоколя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Симметрия по ширине и глубине шкафа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Возможность удобной фиксации кабеля в цоколе, больше свободного пространства в шкафу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Возможность установки монтажных шин в 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цоколе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Установка монтажных шин</a:t>
            </a:r>
            <a:r>
              <a:rPr lang="de-DE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изнутри или снаружи</a:t>
            </a: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de-DE" altLang="ru-RU" sz="5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</a:t>
            </a: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…</a:t>
            </a:r>
            <a:endParaRPr lang="de-DE" altLang="ru-RU" sz="16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Монтаж без инструментов всех элементов цоколя и комплектующих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Простое соединение цоколей соединителем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Простая транспортировка пустого или укомплектованного шкафа со снятыми 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фальш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-панелями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de-DE" altLang="ru-RU" sz="5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rgbClr val="000000"/>
              </a:buClr>
              <a:buFont typeface="Arial" charset="0"/>
              <a:buChar char="$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Times New Roman" pitchFamily="18" charset="0"/>
                <a:sym typeface="Times New Roman" pitchFamily="18" charset="0"/>
              </a:rPr>
              <a:t>Значительная экономия времени при сборке цоколя и монтаже на шкаф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cs typeface="Times New Roman" pitchFamily="18" charset="0"/>
                <a:sym typeface="Times New Roman" pitchFamily="18" charset="0"/>
              </a:rPr>
              <a:t>Комбинирование панелей высотой</a:t>
            </a:r>
            <a:r>
              <a:rPr lang="de-DE" altLang="ru-RU" sz="1400" dirty="0" smtClean="0"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altLang="ru-RU" sz="1400" dirty="0">
                <a:cs typeface="Times New Roman" pitchFamily="18" charset="0"/>
                <a:sym typeface="Times New Roman" pitchFamily="18" charset="0"/>
              </a:rPr>
              <a:t>100 </a:t>
            </a:r>
            <a:r>
              <a:rPr lang="ru-RU" altLang="ru-RU" sz="1400" dirty="0" smtClean="0">
                <a:cs typeface="Times New Roman" pitchFamily="18" charset="0"/>
                <a:sym typeface="Times New Roman" pitchFamily="18" charset="0"/>
              </a:rPr>
              <a:t>и</a:t>
            </a:r>
            <a:r>
              <a:rPr lang="de-DE" altLang="ru-RU" sz="1400" dirty="0" smtClean="0">
                <a:cs typeface="Times New Roman" pitchFamily="18" charset="0"/>
                <a:sym typeface="Times New Roman" pitchFamily="18" charset="0"/>
              </a:rPr>
              <a:t> 200</a:t>
            </a:r>
            <a:r>
              <a:rPr lang="ru-RU" altLang="ru-RU" sz="1400" dirty="0" smtClean="0">
                <a:cs typeface="Times New Roman" pitchFamily="18" charset="0"/>
                <a:sym typeface="Times New Roman" pitchFamily="18" charset="0"/>
              </a:rPr>
              <a:t> мм</a:t>
            </a:r>
            <a:endParaRPr lang="de-DE" altLang="ru-RU" sz="1400" dirty="0"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SzPct val="100000"/>
            </a:pPr>
            <a:endParaRPr lang="de-DE" altLang="ru-RU" sz="1400" dirty="0"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4608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25"/>
          <a:stretch>
            <a:fillRect/>
          </a:stretch>
        </p:blipFill>
        <p:spPr bwMode="auto">
          <a:xfrm>
            <a:off x="5957888" y="3457575"/>
            <a:ext cx="27908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 smtClean="0"/>
              <a:t>Flex-Block</a:t>
            </a:r>
          </a:p>
        </p:txBody>
      </p:sp>
      <p:pic>
        <p:nvPicPr>
          <p:cNvPr id="46087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7888" y="1462088"/>
            <a:ext cx="27908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12"/>
          <p:cNvSpPr>
            <a:spLocks noChangeArrowheads="1"/>
          </p:cNvSpPr>
          <p:nvPr/>
        </p:nvSpPr>
        <p:spPr bwMode="auto">
          <a:xfrm>
            <a:off x="7812360" y="908720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B07584-E27A-4B58-8EF5-40B3CB7F8FE6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 smtClean="0">
                <a:solidFill>
                  <a:schemeClr val="tx1"/>
                </a:solidFill>
              </a:rPr>
              <a:t>Сетевой</a:t>
            </a:r>
            <a:r>
              <a:rPr lang="de-DE" altLang="ru-RU" sz="2000" b="0" dirty="0" smtClean="0">
                <a:solidFill>
                  <a:schemeClr val="tx1"/>
                </a:solidFill>
              </a:rPr>
              <a:t> / </a:t>
            </a:r>
            <a:r>
              <a:rPr lang="ru-RU" altLang="ru-RU" sz="2000" b="0" dirty="0" smtClean="0">
                <a:solidFill>
                  <a:schemeClr val="tx1"/>
                </a:solidFill>
              </a:rPr>
              <a:t>серверный шкаф</a:t>
            </a:r>
            <a:r>
              <a:rPr lang="de-DE" altLang="ru-RU" sz="2000" b="0" dirty="0" smtClean="0">
                <a:solidFill>
                  <a:schemeClr val="tx1"/>
                </a:solidFill>
              </a:rPr>
              <a:t> TS IT</a:t>
            </a:r>
          </a:p>
        </p:txBody>
      </p:sp>
      <p:sp>
        <p:nvSpPr>
          <p:cNvPr id="45061" name="Text Box 2"/>
          <p:cNvSpPr txBox="1">
            <a:spLocks noChangeArrowheads="1"/>
          </p:cNvSpPr>
          <p:nvPr/>
        </p:nvSpPr>
        <p:spPr bwMode="auto">
          <a:xfrm>
            <a:off x="323850" y="1411288"/>
            <a:ext cx="69850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Единый тип стоек для любого применения в IT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(шкаф для сетевого и серверного оборудования)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Обзорная или вентилируемая дверь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Максимальный вес 19" оборудования: 15000 Н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Многофункциональная крыша с щеточными 	                       буртиками и вырезом под 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вентиляторную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панель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Маркировка расстояний и единиц высоты (ЕВ)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Двустворчатая задняя дверь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Сертификация UL/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cUL</a:t>
            </a:r>
            <a:endParaRPr lang="ru-RU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+"/>
            </a:pPr>
            <a:endParaRPr lang="de-DE" altLang="ru-RU" sz="10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endParaRPr lang="de-DE" altLang="ru-RU" sz="16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Быстрый монтаж 19" профильных шин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Монтаж без инструментов: направляющие шины,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приборные полки, направляющие и др.</a:t>
            </a:r>
            <a:endParaRPr lang="de-DE" altLang="ru-RU" sz="1400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</a:pPr>
            <a:endParaRPr lang="de-DE" altLang="ru-RU" sz="1000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rgbClr val="000000"/>
              </a:buClr>
              <a:buFont typeface="Arial" charset="0"/>
              <a:buChar char="$"/>
            </a:pP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 </a:t>
            </a: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Энергоэффективность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благодаря удобному разделению зон 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воздуха</a:t>
            </a: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45063" name="Picture 11" descr="RIT-CL-33876_TS IT Rack Einstiegsseiten_RZ-S1_ne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63"/>
          <a:stretch>
            <a:fillRect/>
          </a:stretch>
        </p:blipFill>
        <p:spPr bwMode="auto">
          <a:xfrm>
            <a:off x="5220072" y="1124744"/>
            <a:ext cx="367240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12"/>
          <p:cNvSpPr>
            <a:spLocks noChangeArrowheads="1"/>
          </p:cNvSpPr>
          <p:nvPr/>
        </p:nvSpPr>
        <p:spPr bwMode="auto">
          <a:xfrm>
            <a:off x="7812360" y="620688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C:\Clipart\TS IT\fri120307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933056"/>
            <a:ext cx="3024336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AA020C-A227-47C3-ABED-57BFDA2FA86A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/>
              <a:t>AE – </a:t>
            </a:r>
            <a:r>
              <a:rPr lang="ru-RU" altLang="ru-RU" sz="2000" b="0" dirty="0"/>
              <a:t>компактный распределительный шкаф</a:t>
            </a: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pic>
        <p:nvPicPr>
          <p:cNvPr id="47109" name="Picture 2" descr="DIGITAL-FOTOGROUP_FON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82" r="-15"/>
          <a:stretch>
            <a:fillRect/>
          </a:stretch>
        </p:blipFill>
        <p:spPr bwMode="auto">
          <a:xfrm>
            <a:off x="5711825" y="1466850"/>
            <a:ext cx="3036888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2"/>
          <p:cNvSpPr txBox="1">
            <a:spLocks noChangeArrowheads="1"/>
          </p:cNvSpPr>
          <p:nvPr/>
        </p:nvSpPr>
        <p:spPr bwMode="auto">
          <a:xfrm>
            <a:off x="323850" y="1412875"/>
            <a:ext cx="7993063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SzPct val="100000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Times New Roman" pitchFamily="18" charset="0"/>
              </a:rPr>
              <a:t>35 стандартных типоразмеров со склада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Times New Roman" pitchFamily="18" charset="0"/>
              </a:rPr>
              <a:t>Листовая, нержавеющая сталь, ЭМС, IP 69K, </a:t>
            </a:r>
            <a:r>
              <a:rPr lang="ru-RU" sz="1400" dirty="0" err="1">
                <a:cs typeface="Times New Roman" pitchFamily="18" charset="0"/>
                <a:sym typeface="Times New Roman" pitchFamily="18" charset="0"/>
              </a:rPr>
              <a:t>Ex</a:t>
            </a:r>
            <a:endParaRPr lang="ru-RU" sz="1400" dirty="0"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Times New Roman" pitchFamily="18" charset="0"/>
              </a:rPr>
              <a:t>Сертификация по всему миру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Times New Roman" pitchFamily="18" charset="0"/>
              </a:rPr>
              <a:t>Степени защиты до IP 66 и NEMA 4</a:t>
            </a:r>
          </a:p>
          <a:p>
            <a:pPr algn="l">
              <a:spcBef>
                <a:spcPct val="20000"/>
              </a:spcBef>
              <a:buClr>
                <a:srgbClr val="333399"/>
              </a:buClr>
              <a:buFont typeface="Wingdings 2" pitchFamily="18" charset="2"/>
              <a:buNone/>
              <a:defRPr/>
            </a:pPr>
            <a:endParaRPr lang="en-GB" sz="1000" b="1" dirty="0">
              <a:solidFill>
                <a:srgbClr val="000000"/>
              </a:solidFill>
              <a:latin typeface="Helvetica" pitchFamily="50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  <a:defRPr/>
            </a:pPr>
            <a:r>
              <a:rPr lang="ru-RU" sz="1600" b="1" dirty="0" smtClean="0"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cs typeface="Times New Roman" pitchFamily="18" charset="0"/>
                <a:sym typeface="Wingdings" pitchFamily="2" charset="2"/>
              </a:rPr>
              <a:t> </a:t>
            </a:r>
            <a:endParaRPr lang="de-DE" sz="1600" b="1" dirty="0"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Wingdings" pitchFamily="2" charset="2"/>
              </a:rPr>
              <a:t>Программа немедленной поставки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Wingdings" pitchFamily="2" charset="2"/>
              </a:rPr>
              <a:t>Простой внутренний монтаж без механической </a:t>
            </a:r>
            <a:br>
              <a:rPr lang="ru-RU" sz="1400" dirty="0">
                <a:cs typeface="Times New Roman" pitchFamily="18" charset="0"/>
                <a:sym typeface="Wingdings" pitchFamily="2" charset="2"/>
              </a:rPr>
            </a:br>
            <a:r>
              <a:rPr lang="ru-RU" sz="1400" dirty="0">
                <a:cs typeface="Times New Roman" pitchFamily="18" charset="0"/>
                <a:sym typeface="Wingdings" pitchFamily="2" charset="2"/>
              </a:rPr>
              <a:t>обработки корпуса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Wingdings" pitchFamily="2" charset="2"/>
              </a:rPr>
              <a:t>Обработка корпусов, монтажных панелей или</a:t>
            </a:r>
            <a:br>
              <a:rPr lang="ru-RU" sz="1400" dirty="0">
                <a:cs typeface="Times New Roman" pitchFamily="18" charset="0"/>
                <a:sym typeface="Wingdings" pitchFamily="2" charset="2"/>
              </a:rPr>
            </a:br>
            <a:r>
              <a:rPr lang="ru-RU" sz="1400" dirty="0">
                <a:cs typeface="Times New Roman" pitchFamily="18" charset="0"/>
                <a:sym typeface="Wingdings" pitchFamily="2" charset="2"/>
              </a:rPr>
              <a:t>спец. окраска в течение 7 дней благодаря </a:t>
            </a:r>
            <a:br>
              <a:rPr lang="ru-RU" sz="1400" dirty="0">
                <a:cs typeface="Times New Roman" pitchFamily="18" charset="0"/>
                <a:sym typeface="Wingdings" pitchFamily="2" charset="2"/>
              </a:rPr>
            </a:br>
            <a:r>
              <a:rPr lang="ru-RU" sz="1400" dirty="0">
                <a:cs typeface="Times New Roman" pitchFamily="18" charset="0"/>
                <a:sym typeface="Wingdings" pitchFamily="2" charset="2"/>
              </a:rPr>
              <a:t>программе AE </a:t>
            </a:r>
            <a:r>
              <a:rPr lang="ru-RU" sz="1400" dirty="0" err="1">
                <a:cs typeface="Times New Roman" pitchFamily="18" charset="0"/>
                <a:sym typeface="Wingdings" pitchFamily="2" charset="2"/>
              </a:rPr>
              <a:t>Laser</a:t>
            </a:r>
            <a:r>
              <a:rPr lang="ru-RU" sz="1400" dirty="0">
                <a:cs typeface="Times New Roman" pitchFamily="18" charset="0"/>
                <a:sym typeface="Wingdings" pitchFamily="2" charset="2"/>
              </a:rPr>
              <a:t> </a:t>
            </a:r>
            <a:r>
              <a:rPr lang="ru-RU" sz="1400" dirty="0" err="1">
                <a:cs typeface="Times New Roman" pitchFamily="18" charset="0"/>
                <a:sym typeface="Wingdings" pitchFamily="2" charset="2"/>
              </a:rPr>
              <a:t>Express</a:t>
            </a:r>
            <a:endParaRPr lang="ru-RU" sz="1400" dirty="0"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de-DE" sz="1000" dirty="0"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$"/>
              <a:defRPr/>
            </a:pPr>
            <a:r>
              <a:rPr lang="ru-RU" sz="1600" b="1" dirty="0" smtClean="0"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cs typeface="Times New Roman" pitchFamily="18" charset="0"/>
                <a:sym typeface="Times New Roman" pitchFamily="18" charset="0"/>
              </a:rPr>
              <a:t>  </a:t>
            </a:r>
            <a:endParaRPr lang="de-DE" sz="1600" b="1" dirty="0"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Times New Roman" pitchFamily="18" charset="0"/>
              </a:rPr>
              <a:t>Разнообразные стандартные размеры для </a:t>
            </a:r>
            <a:r>
              <a:rPr lang="ru-RU" sz="1400" dirty="0" smtClean="0">
                <a:cs typeface="Times New Roman" pitchFamily="18" charset="0"/>
                <a:sym typeface="Times New Roman" pitchFamily="18" charset="0"/>
              </a:rPr>
              <a:t>разнообразных </a:t>
            </a:r>
            <a:r>
              <a:rPr lang="ru-RU" sz="1400" dirty="0">
                <a:cs typeface="Times New Roman" pitchFamily="18" charset="0"/>
                <a:sym typeface="Times New Roman" pitchFamily="18" charset="0"/>
              </a:rPr>
              <a:t>областей применения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cs typeface="Times New Roman" pitchFamily="18" charset="0"/>
                <a:sym typeface="Times New Roman" pitchFamily="18" charset="0"/>
              </a:rPr>
              <a:t>Данные для скачивания: простой </a:t>
            </a:r>
            <a:r>
              <a:rPr lang="ru-RU" sz="1400" dirty="0" smtClean="0">
                <a:cs typeface="Times New Roman" pitchFamily="18" charset="0"/>
                <a:sym typeface="Times New Roman" pitchFamily="18" charset="0"/>
              </a:rPr>
              <a:t>инжиниринг благодаря </a:t>
            </a:r>
            <a:r>
              <a:rPr lang="ru-RU" sz="1400" dirty="0">
                <a:cs typeface="Times New Roman" pitchFamily="18" charset="0"/>
                <a:sym typeface="Times New Roman" pitchFamily="18" charset="0"/>
              </a:rPr>
              <a:t>наличию CAD-чертежей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+"/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+"/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0" indent="0" algn="l">
              <a:spcBef>
                <a:spcPct val="20000"/>
              </a:spcBef>
              <a:buClr>
                <a:schemeClr val="tx1"/>
              </a:buClr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47111" name="Picture 7" descr="A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" b="29"/>
          <a:stretch>
            <a:fillRect/>
          </a:stretch>
        </p:blipFill>
        <p:spPr bwMode="auto">
          <a:xfrm>
            <a:off x="5922963" y="1717675"/>
            <a:ext cx="259556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10"/>
          <p:cNvSpPr txBox="1">
            <a:spLocks noChangeArrowheads="1"/>
          </p:cNvSpPr>
          <p:nvPr/>
        </p:nvSpPr>
        <p:spPr bwMode="auto">
          <a:xfrm>
            <a:off x="-1588" y="5867400"/>
            <a:ext cx="2066926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1" name="Text Box 10"/>
          <p:cNvSpPr txBox="1">
            <a:spLocks noChangeArrowheads="1"/>
          </p:cNvSpPr>
          <p:nvPr/>
        </p:nvSpPr>
        <p:spPr bwMode="auto">
          <a:xfrm>
            <a:off x="2128838" y="5876925"/>
            <a:ext cx="2066925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2" name="Text Box 10"/>
          <p:cNvSpPr txBox="1">
            <a:spLocks noChangeArrowheads="1"/>
          </p:cNvSpPr>
          <p:nvPr/>
        </p:nvSpPr>
        <p:spPr bwMode="auto">
          <a:xfrm>
            <a:off x="4233863" y="5876925"/>
            <a:ext cx="2066925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3" name="Text Box 10"/>
          <p:cNvSpPr txBox="1">
            <a:spLocks noChangeArrowheads="1"/>
          </p:cNvSpPr>
          <p:nvPr/>
        </p:nvSpPr>
        <p:spPr bwMode="auto">
          <a:xfrm>
            <a:off x="3175" y="4273550"/>
            <a:ext cx="2066925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4" name="Text Box 10"/>
          <p:cNvSpPr txBox="1">
            <a:spLocks noChangeArrowheads="1"/>
          </p:cNvSpPr>
          <p:nvPr/>
        </p:nvSpPr>
        <p:spPr bwMode="auto">
          <a:xfrm>
            <a:off x="2124075" y="4273550"/>
            <a:ext cx="2066925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4232275" y="4267200"/>
            <a:ext cx="2066925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6" name="Text Box 10"/>
          <p:cNvSpPr txBox="1">
            <a:spLocks noChangeArrowheads="1"/>
          </p:cNvSpPr>
          <p:nvPr/>
        </p:nvSpPr>
        <p:spPr bwMode="auto">
          <a:xfrm>
            <a:off x="4246563" y="2665413"/>
            <a:ext cx="2054225" cy="2746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7" name="Text Box 10"/>
          <p:cNvSpPr txBox="1">
            <a:spLocks noChangeArrowheads="1"/>
          </p:cNvSpPr>
          <p:nvPr/>
        </p:nvSpPr>
        <p:spPr bwMode="auto">
          <a:xfrm>
            <a:off x="2111375" y="2662238"/>
            <a:ext cx="2066925" cy="2746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-3175" y="2647950"/>
            <a:ext cx="2054225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ru-RU" altLang="ru-RU" sz="1200"/>
          </a:p>
        </p:txBody>
      </p:sp>
      <p:pic>
        <p:nvPicPr>
          <p:cNvPr id="48139" name="Picture 28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2124075" y="4624388"/>
            <a:ext cx="2065338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2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0D57D9-1540-4766-8A84-EB82DF4489CD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481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Комплектующие </a:t>
            </a:r>
            <a:r>
              <a:rPr lang="de-DE" altLang="ru-RU" sz="2000" b="0" dirty="0"/>
              <a:t>AE</a:t>
            </a:r>
            <a:br>
              <a:rPr lang="de-DE" altLang="ru-RU" sz="2000" b="0" dirty="0"/>
            </a:b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pic>
        <p:nvPicPr>
          <p:cNvPr id="48143" name="Picture 2" descr="DIGITAL-FOTOGROUP_FOND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00" t="235" r="-15" b="72052"/>
          <a:stretch>
            <a:fillRect/>
          </a:stretch>
        </p:blipFill>
        <p:spPr bwMode="auto">
          <a:xfrm>
            <a:off x="-1588" y="1412875"/>
            <a:ext cx="20653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4" name="Picture 3" descr="DIGITAL-FOTOGROUP_FON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82" t="229" r="-15" b="8701"/>
          <a:stretch>
            <a:fillRect/>
          </a:stretch>
        </p:blipFill>
        <p:spPr bwMode="auto">
          <a:xfrm>
            <a:off x="6303963" y="1979613"/>
            <a:ext cx="27955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5" name="Picture 6" descr="DIGITAL-FOTOGROUP_FON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83" t="10277" r="-15" b="72037"/>
          <a:stretch>
            <a:fillRect/>
          </a:stretch>
        </p:blipFill>
        <p:spPr bwMode="auto">
          <a:xfrm>
            <a:off x="6303963" y="1412875"/>
            <a:ext cx="27955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6" name="Text Box 15"/>
          <p:cNvSpPr txBox="1">
            <a:spLocks noChangeArrowheads="1"/>
          </p:cNvSpPr>
          <p:nvPr/>
        </p:nvSpPr>
        <p:spPr bwMode="auto">
          <a:xfrm>
            <a:off x="0" y="2679700"/>
            <a:ext cx="20748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Комплект для соединения</a:t>
            </a:r>
            <a:endParaRPr lang="de-DE" altLang="ru-RU" sz="1000" dirty="0"/>
          </a:p>
        </p:txBody>
      </p:sp>
      <p:sp>
        <p:nvSpPr>
          <p:cNvPr id="48147" name="Text Box 16"/>
          <p:cNvSpPr txBox="1">
            <a:spLocks noChangeArrowheads="1"/>
          </p:cNvSpPr>
          <p:nvPr/>
        </p:nvSpPr>
        <p:spPr bwMode="auto">
          <a:xfrm>
            <a:off x="2111375" y="2679700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Кабельные вводы</a:t>
            </a:r>
            <a:endParaRPr lang="de-DE" altLang="ru-RU" sz="1000" dirty="0"/>
          </a:p>
        </p:txBody>
      </p:sp>
      <p:sp>
        <p:nvSpPr>
          <p:cNvPr id="48148" name="Text Box 17"/>
          <p:cNvSpPr txBox="1">
            <a:spLocks noChangeArrowheads="1"/>
          </p:cNvSpPr>
          <p:nvPr/>
        </p:nvSpPr>
        <p:spPr bwMode="auto">
          <a:xfrm>
            <a:off x="4264025" y="2679700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Мини-комфортная ручка</a:t>
            </a:r>
            <a:endParaRPr lang="de-DE" altLang="ru-RU" sz="1000" dirty="0"/>
          </a:p>
        </p:txBody>
      </p:sp>
      <p:sp>
        <p:nvSpPr>
          <p:cNvPr id="48149" name="Text Box 18"/>
          <p:cNvSpPr txBox="1">
            <a:spLocks noChangeArrowheads="1"/>
          </p:cNvSpPr>
          <p:nvPr/>
        </p:nvSpPr>
        <p:spPr bwMode="auto">
          <a:xfrm>
            <a:off x="-3176" y="4292600"/>
            <a:ext cx="21320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Шины для внутреннего монтажа</a:t>
            </a:r>
            <a:endParaRPr lang="de-DE" altLang="ru-RU" sz="1000" dirty="0"/>
          </a:p>
        </p:txBody>
      </p:sp>
      <p:sp>
        <p:nvSpPr>
          <p:cNvPr id="48150" name="Text Box 19"/>
          <p:cNvSpPr txBox="1">
            <a:spLocks noChangeArrowheads="1"/>
          </p:cNvSpPr>
          <p:nvPr/>
        </p:nvSpPr>
        <p:spPr bwMode="auto">
          <a:xfrm>
            <a:off x="2120900" y="4292600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Настенное крепление</a:t>
            </a:r>
            <a:endParaRPr lang="de-DE" altLang="ru-RU" sz="1000" dirty="0"/>
          </a:p>
        </p:txBody>
      </p:sp>
      <p:sp>
        <p:nvSpPr>
          <p:cNvPr id="48151" name="Text Box 20"/>
          <p:cNvSpPr txBox="1">
            <a:spLocks noChangeArrowheads="1"/>
          </p:cNvSpPr>
          <p:nvPr/>
        </p:nvSpPr>
        <p:spPr bwMode="auto">
          <a:xfrm>
            <a:off x="4235450" y="4292600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sz="1000" dirty="0">
                <a:cs typeface="Arial" pitchFamily="34" charset="0"/>
              </a:rPr>
              <a:t>Светильник на светодиодах</a:t>
            </a:r>
            <a:endParaRPr lang="de-DE" altLang="ru-RU" sz="1000" dirty="0"/>
          </a:p>
        </p:txBody>
      </p:sp>
      <p:sp>
        <p:nvSpPr>
          <p:cNvPr id="48152" name="Text Box 21"/>
          <p:cNvSpPr txBox="1">
            <a:spLocks noChangeArrowheads="1"/>
          </p:cNvSpPr>
          <p:nvPr/>
        </p:nvSpPr>
        <p:spPr bwMode="auto">
          <a:xfrm>
            <a:off x="17463" y="5876925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Дождевая крыша</a:t>
            </a:r>
            <a:endParaRPr lang="de-DE" altLang="ru-RU" sz="1000" dirty="0"/>
          </a:p>
        </p:txBody>
      </p:sp>
      <p:sp>
        <p:nvSpPr>
          <p:cNvPr id="48153" name="Text Box 22"/>
          <p:cNvSpPr txBox="1">
            <a:spLocks noChangeArrowheads="1"/>
          </p:cNvSpPr>
          <p:nvPr/>
        </p:nvSpPr>
        <p:spPr bwMode="auto">
          <a:xfrm>
            <a:off x="2128838" y="5876925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Фильтрующие вентиляторы</a:t>
            </a:r>
            <a:endParaRPr lang="de-DE" altLang="ru-RU" sz="1000" dirty="0"/>
          </a:p>
        </p:txBody>
      </p:sp>
      <p:sp>
        <p:nvSpPr>
          <p:cNvPr id="48154" name="Text Box 23"/>
          <p:cNvSpPr txBox="1">
            <a:spLocks noChangeArrowheads="1"/>
          </p:cNvSpPr>
          <p:nvPr/>
        </p:nvSpPr>
        <p:spPr bwMode="auto">
          <a:xfrm>
            <a:off x="4243388" y="5876925"/>
            <a:ext cx="2057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000" dirty="0"/>
              <a:t>Концевой выключатель двери</a:t>
            </a:r>
            <a:endParaRPr lang="de-DE" altLang="ru-RU" sz="1000" dirty="0"/>
          </a:p>
        </p:txBody>
      </p:sp>
      <p:pic>
        <p:nvPicPr>
          <p:cNvPr id="48155" name="Picture 35" descr="A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" b="29"/>
          <a:stretch>
            <a:fillRect/>
          </a:stretch>
        </p:blipFill>
        <p:spPr bwMode="auto">
          <a:xfrm>
            <a:off x="6291263" y="1620838"/>
            <a:ext cx="2808287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6" name="Picture 36" descr="AE_NEW_INNEN_057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" b="11"/>
          <a:stretch>
            <a:fillRect/>
          </a:stretch>
        </p:blipFill>
        <p:spPr bwMode="auto">
          <a:xfrm>
            <a:off x="4235450" y="3021013"/>
            <a:ext cx="2065338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7" name="Picture 38" descr="AE_NEW_AUSSEN_102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" b="-27"/>
          <a:stretch>
            <a:fillRect/>
          </a:stretch>
        </p:blipFill>
        <p:spPr bwMode="auto">
          <a:xfrm>
            <a:off x="4235450" y="1412875"/>
            <a:ext cx="20653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8" name="Picture 39" descr="AE_NEW_AUSSEN_107"/>
          <p:cNvPicPr preferRelativeResize="0"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6"/>
          <a:stretch>
            <a:fillRect/>
          </a:stretch>
        </p:blipFill>
        <p:spPr bwMode="auto">
          <a:xfrm>
            <a:off x="0" y="4619625"/>
            <a:ext cx="20653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59" name="Picture 40" descr="AE_NEW_AUSSEN_109"/>
          <p:cNvPicPr preferRelativeResize="0"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7"/>
          <a:stretch>
            <a:fillRect/>
          </a:stretch>
        </p:blipFill>
        <p:spPr bwMode="auto">
          <a:xfrm>
            <a:off x="2124075" y="3019425"/>
            <a:ext cx="20653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0" name="Picture 44" descr="090916_AE-Anreihsatz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"/>
          <a:stretch>
            <a:fillRect/>
          </a:stretch>
        </p:blipFill>
        <p:spPr bwMode="auto">
          <a:xfrm>
            <a:off x="-3175" y="1412875"/>
            <a:ext cx="20653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1" name="Picture 28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2117725" y="1412875"/>
            <a:ext cx="2065338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2" name="Grafi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97" b="215"/>
          <a:stretch>
            <a:fillRect/>
          </a:stretch>
        </p:blipFill>
        <p:spPr bwMode="auto">
          <a:xfrm>
            <a:off x="3278188" y="1792288"/>
            <a:ext cx="76358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3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27" b="-11"/>
          <a:stretch>
            <a:fillRect/>
          </a:stretch>
        </p:blipFill>
        <p:spPr bwMode="auto">
          <a:xfrm>
            <a:off x="2168525" y="1674813"/>
            <a:ext cx="84613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4" name="Grafik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3"/>
          <a:stretch>
            <a:fillRect/>
          </a:stretch>
        </p:blipFill>
        <p:spPr bwMode="auto">
          <a:xfrm>
            <a:off x="1588" y="3021013"/>
            <a:ext cx="20669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5" name="Grafik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58" r="52" b="-410"/>
          <a:stretch>
            <a:fillRect/>
          </a:stretch>
        </p:blipFill>
        <p:spPr bwMode="auto">
          <a:xfrm>
            <a:off x="2051050" y="4533900"/>
            <a:ext cx="193516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6" name="Picture 28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4238625" y="4624388"/>
            <a:ext cx="206692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67" name="Grafik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388" y="4624388"/>
            <a:ext cx="168275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 descr="Rittal_Claim_e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4B2658C-9A84-4C14-B82C-F552A8AA5F9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Нижний колонтитул 3"/>
          <p:cNvSpPr txBox="1">
            <a:spLocks/>
          </p:cNvSpPr>
          <p:nvPr/>
        </p:nvSpPr>
        <p:spPr bwMode="auto">
          <a:xfrm>
            <a:off x="9525" y="6586538"/>
            <a:ext cx="914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/>
          <a:p>
            <a:pPr>
              <a:defRPr/>
            </a:pPr>
            <a:r>
              <a:rPr lang="ru-RU" sz="900" b="0" dirty="0">
                <a:latin typeface="Arial" charset="0"/>
                <a:ea typeface="+mn-ea"/>
              </a:rPr>
              <a:t>ООО </a:t>
            </a:r>
            <a:r>
              <a:rPr lang="ru-RU" altLang="ru-RU" sz="900" dirty="0" smtClean="0">
                <a:latin typeface="Arial" pitchFamily="34" charset="0"/>
              </a:rPr>
              <a:t>«</a:t>
            </a:r>
            <a:r>
              <a:rPr lang="ru-RU" altLang="ru-RU" sz="900" dirty="0" err="1" smtClean="0">
                <a:latin typeface="Arial" pitchFamily="34" charset="0"/>
              </a:rPr>
              <a:t>Риттал</a:t>
            </a:r>
            <a:r>
              <a:rPr lang="ru-RU" altLang="ru-RU" sz="900" dirty="0" smtClean="0">
                <a:latin typeface="Arial" pitchFamily="34" charset="0"/>
              </a:rPr>
              <a:t>» / Сентябрь 2014</a:t>
            </a:r>
            <a:endParaRPr lang="de-DE" sz="900" b="0" dirty="0">
              <a:latin typeface="Arial" charset="0"/>
              <a:ea typeface="+mn-ea"/>
            </a:endParaRPr>
          </a:p>
          <a:p>
            <a:pPr algn="ctr" eaLnBrk="0" hangingPunct="0">
              <a:defRPr/>
            </a:pPr>
            <a:endParaRPr lang="de-DE" sz="900" b="0" dirty="0">
              <a:latin typeface="Arial" charset="0"/>
              <a:ea typeface="+mn-ea"/>
            </a:endParaRPr>
          </a:p>
        </p:txBody>
      </p:sp>
      <p:sp>
        <p:nvSpPr>
          <p:cNvPr id="17412" name="Rectangle 2"/>
          <p:cNvSpPr txBox="1">
            <a:spLocks noChangeArrowheads="1"/>
          </p:cNvSpPr>
          <p:nvPr/>
        </p:nvSpPr>
        <p:spPr bwMode="auto">
          <a:xfrm>
            <a:off x="385763" y="2397125"/>
            <a:ext cx="8389937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sz="3200" dirty="0"/>
              <a:t>Особенности выбора и использования продукции Rittal в промышленности.</a:t>
            </a:r>
            <a:endParaRPr lang="de-DE" sz="3200" dirty="0">
              <a:solidFill>
                <a:srgbClr val="00589A"/>
              </a:solidFill>
              <a:latin typeface="Calibri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8" name="Picture 9" descr="Automat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8" y="1000125"/>
            <a:ext cx="82581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Прямоугольник 8"/>
          <p:cNvSpPr>
            <a:spLocks noChangeArrowheads="1"/>
          </p:cNvSpPr>
          <p:nvPr/>
        </p:nvSpPr>
        <p:spPr bwMode="auto">
          <a:xfrm>
            <a:off x="385763" y="4740275"/>
            <a:ext cx="7826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000" b="1" dirty="0">
                <a:solidFill>
                  <a:schemeClr val="tx2"/>
                </a:solidFill>
                <a:latin typeface="Calibri" pitchFamily="34" charset="0"/>
              </a:rPr>
              <a:t>Сергей Коробейников</a:t>
            </a:r>
            <a:r>
              <a:rPr lang="en-US" sz="2000" b="1" dirty="0">
                <a:latin typeface="Calibri" pitchFamily="34" charset="0"/>
              </a:rPr>
              <a:t>, </a:t>
            </a:r>
            <a:endParaRPr lang="ru-RU" sz="2000" b="1" dirty="0">
              <a:latin typeface="Calibri" pitchFamily="34" charset="0"/>
            </a:endParaRPr>
          </a:p>
          <a:p>
            <a:pPr algn="l"/>
            <a:r>
              <a:rPr lang="ru-RU" sz="2000" b="1" dirty="0">
                <a:latin typeface="Calibri" pitchFamily="34" charset="0"/>
              </a:rPr>
              <a:t>Менеджер по продажам ООО «РИТТАЛ»</a:t>
            </a:r>
          </a:p>
        </p:txBody>
      </p:sp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29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0679078-C349-45DF-AF50-5144FEDDCC70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Обзор продукции – интерфейс "человек-машина"</a:t>
            </a:r>
            <a:endParaRPr lang="de-DE" altLang="ru-RU" sz="2000" b="0" dirty="0" smtClean="0"/>
          </a:p>
        </p:txBody>
      </p:sp>
      <p:pic>
        <p:nvPicPr>
          <p:cNvPr id="50181" name="Picture 29" descr="DIGITAL-FOTOGROUP_FOND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22"/>
          <a:stretch>
            <a:fillRect/>
          </a:stretch>
        </p:blipFill>
        <p:spPr bwMode="auto">
          <a:xfrm>
            <a:off x="387350" y="4606925"/>
            <a:ext cx="73818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30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t="1761" r="-9586" b="-122"/>
          <a:stretch>
            <a:fillRect/>
          </a:stretch>
        </p:blipFill>
        <p:spPr bwMode="auto">
          <a:xfrm>
            <a:off x="396875" y="1244600"/>
            <a:ext cx="45720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31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" r="10956" b="-122"/>
          <a:stretch>
            <a:fillRect/>
          </a:stretch>
        </p:blipFill>
        <p:spPr bwMode="auto">
          <a:xfrm>
            <a:off x="4605338" y="1241425"/>
            <a:ext cx="40703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32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" r="11060" b="-122"/>
          <a:stretch>
            <a:fillRect/>
          </a:stretch>
        </p:blipFill>
        <p:spPr bwMode="auto">
          <a:xfrm>
            <a:off x="4610100" y="2924175"/>
            <a:ext cx="406558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5"/>
          <p:cNvSpPr txBox="1">
            <a:spLocks noChangeArrowheads="1"/>
          </p:cNvSpPr>
          <p:nvPr/>
        </p:nvSpPr>
        <p:spPr bwMode="auto">
          <a:xfrm>
            <a:off x="396875" y="2636838"/>
            <a:ext cx="4175125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Системы пультов</a:t>
            </a:r>
            <a:endParaRPr lang="de-DE" altLang="ru-RU" sz="1200" dirty="0"/>
          </a:p>
        </p:txBody>
      </p:sp>
      <p:sp>
        <p:nvSpPr>
          <p:cNvPr id="50186" name="Text Box 6"/>
          <p:cNvSpPr txBox="1">
            <a:spLocks noChangeArrowheads="1"/>
          </p:cNvSpPr>
          <p:nvPr/>
        </p:nvSpPr>
        <p:spPr bwMode="auto">
          <a:xfrm>
            <a:off x="396875" y="4319588"/>
            <a:ext cx="4173538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3600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Системы несущих рычагов</a:t>
            </a:r>
            <a:endParaRPr lang="de-DE" altLang="ru-RU" sz="1200" dirty="0"/>
          </a:p>
        </p:txBody>
      </p:sp>
      <p:sp>
        <p:nvSpPr>
          <p:cNvPr id="50187" name="Text Box 7"/>
          <p:cNvSpPr txBox="1">
            <a:spLocks noChangeArrowheads="1"/>
          </p:cNvSpPr>
          <p:nvPr/>
        </p:nvSpPr>
        <p:spPr bwMode="auto">
          <a:xfrm>
            <a:off x="387350" y="5734050"/>
            <a:ext cx="7381875" cy="276999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Командные </a:t>
            </a:r>
            <a:r>
              <a:rPr lang="ru-RU" altLang="ru-RU" sz="1200" dirty="0" smtClean="0"/>
              <a:t>панели</a:t>
            </a:r>
            <a:endParaRPr lang="ru-RU" altLang="ru-RU" sz="1200" dirty="0"/>
          </a:p>
        </p:txBody>
      </p:sp>
      <p:sp>
        <p:nvSpPr>
          <p:cNvPr id="50188" name="Text Box 9"/>
          <p:cNvSpPr txBox="1">
            <a:spLocks noChangeArrowheads="1"/>
          </p:cNvSpPr>
          <p:nvPr/>
        </p:nvSpPr>
        <p:spPr bwMode="auto">
          <a:xfrm>
            <a:off x="4605338" y="2633663"/>
            <a:ext cx="4070350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Шкафы для ПК</a:t>
            </a:r>
            <a:endParaRPr lang="de-DE" altLang="ru-RU" sz="1200" dirty="0"/>
          </a:p>
        </p:txBody>
      </p:sp>
      <p:sp>
        <p:nvSpPr>
          <p:cNvPr id="50189" name="Text Box 11"/>
          <p:cNvSpPr txBox="1">
            <a:spLocks noChangeArrowheads="1"/>
          </p:cNvSpPr>
          <p:nvPr/>
        </p:nvSpPr>
        <p:spPr bwMode="auto">
          <a:xfrm>
            <a:off x="4610100" y="4316413"/>
            <a:ext cx="4065588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Промышленные рабочие станции</a:t>
            </a:r>
            <a:endParaRPr lang="de-DE" altLang="ru-RU" sz="1200" dirty="0"/>
          </a:p>
        </p:txBody>
      </p:sp>
      <p:pic>
        <p:nvPicPr>
          <p:cNvPr id="50190" name="Picture 30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" r="8746" b="-122"/>
          <a:stretch>
            <a:fillRect/>
          </a:stretch>
        </p:blipFill>
        <p:spPr bwMode="auto">
          <a:xfrm>
            <a:off x="396875" y="2924175"/>
            <a:ext cx="417353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1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25" y="4149725"/>
            <a:ext cx="296703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2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" b="139"/>
          <a:stretch>
            <a:fillRect/>
          </a:stretch>
        </p:blipFill>
        <p:spPr bwMode="auto">
          <a:xfrm>
            <a:off x="5580063" y="4743450"/>
            <a:ext cx="18462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3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4" b="-137"/>
          <a:stretch>
            <a:fillRect/>
          </a:stretch>
        </p:blipFill>
        <p:spPr bwMode="auto">
          <a:xfrm>
            <a:off x="285750" y="4743450"/>
            <a:ext cx="1069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4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0013" y="4149725"/>
            <a:ext cx="2965450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5" name="Grafik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" b="192"/>
          <a:stretch>
            <a:fillRect/>
          </a:stretch>
        </p:blipFill>
        <p:spPr bwMode="auto">
          <a:xfrm>
            <a:off x="1192213" y="4941888"/>
            <a:ext cx="13557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6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2" b="-46"/>
          <a:stretch>
            <a:fillRect/>
          </a:stretch>
        </p:blipFill>
        <p:spPr bwMode="auto">
          <a:xfrm>
            <a:off x="539750" y="1241425"/>
            <a:ext cx="16335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7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5" b="53"/>
          <a:stretch>
            <a:fillRect/>
          </a:stretch>
        </p:blipFill>
        <p:spPr bwMode="auto">
          <a:xfrm>
            <a:off x="5292725" y="1214438"/>
            <a:ext cx="950913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8" name="Grafik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" b="20"/>
          <a:stretch>
            <a:fillRect/>
          </a:stretch>
        </p:blipFill>
        <p:spPr bwMode="auto">
          <a:xfrm>
            <a:off x="1692275" y="2905125"/>
            <a:ext cx="162083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99" name="Picture 2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5" b="69"/>
          <a:stretch>
            <a:fillRect/>
          </a:stretch>
        </p:blipFill>
        <p:spPr bwMode="auto">
          <a:xfrm>
            <a:off x="5394325" y="2870200"/>
            <a:ext cx="849313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8" descr="Rittal_Claim_e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037453-2C2B-4AD8-88A5-77D1F62A3752}" type="slidenum">
              <a:rPr lang="de-DE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TP – система напольных пультов </a:t>
            </a:r>
            <a:r>
              <a:rPr lang="ru-RU" altLang="ru-RU" sz="2000" b="0" dirty="0" err="1"/>
              <a:t>TopPult</a:t>
            </a: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sp>
        <p:nvSpPr>
          <p:cNvPr id="51205" name="Text Box 2"/>
          <p:cNvSpPr txBox="1">
            <a:spLocks noChangeArrowheads="1"/>
          </p:cNvSpPr>
          <p:nvPr/>
        </p:nvSpPr>
        <p:spPr bwMode="auto">
          <a:xfrm>
            <a:off x="327025" y="1419225"/>
            <a:ext cx="5253038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SzPct val="100000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Новый напольный пульт TP прекрасно интегрируется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 системную платформу TS 8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Бесконечные возможности монтажа благодаря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разнообразным и удобным комплектующим TS 8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Простое обслуживание "одной рукой" благодаря 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ступенчатым фиксаторам крышек</a:t>
            </a: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None/>
            </a:pPr>
            <a:endParaRPr lang="en-GB" altLang="ru-RU" sz="1000" b="1" dirty="0">
              <a:solidFill>
                <a:srgbClr val="000000"/>
              </a:solidFill>
              <a:latin typeface="Helvetica" pitchFamily="34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Простой и быстрый монтаж разнообразными 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комплектующими TS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Простая установка укомплектованной монтажной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панели благодаря направляющих</a:t>
            </a:r>
          </a:p>
          <a:p>
            <a:pPr algn="l">
              <a:spcBef>
                <a:spcPct val="20000"/>
              </a:spcBef>
              <a:buClr>
                <a:srgbClr val="333399"/>
              </a:buClr>
              <a:buSzPct val="80000"/>
            </a:pPr>
            <a:endParaRPr lang="de-DE" altLang="ru-RU" sz="10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$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cs typeface="Times New Roman" pitchFamily="18" charset="0"/>
                <a:sym typeface="Times New Roman" pitchFamily="18" charset="0"/>
              </a:rPr>
              <a:t>Снижение складских запасов, оптимальная логистика</a:t>
            </a:r>
            <a:endParaRPr lang="de-DE" altLang="ru-RU" sz="1400" dirty="0" smtClean="0"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Возможно простое изменение конструкции</a:t>
            </a:r>
            <a:endParaRPr lang="de-DE" altLang="ru-RU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Arial" charset="0"/>
              <a:buChar char="+"/>
            </a:pP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51206" name="Picture 4" descr="DIGITAL-FOTOGROUP_FON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5"/>
          <a:stretch>
            <a:fillRect/>
          </a:stretch>
        </p:blipFill>
        <p:spPr bwMode="auto">
          <a:xfrm>
            <a:off x="5589588" y="1458913"/>
            <a:ext cx="31670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" b="60"/>
          <a:stretch>
            <a:fillRect/>
          </a:stretch>
        </p:blipFill>
        <p:spPr bwMode="auto">
          <a:xfrm>
            <a:off x="5719763" y="1762125"/>
            <a:ext cx="278765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B64C4EA-9606-4521-AB07-5937A2DCA7D3}" type="slidenum">
              <a:rPr lang="de-DE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522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sz="2200" b="0" dirty="0" smtClean="0"/>
              <a:t/>
            </a:r>
            <a:br>
              <a:rPr lang="de-DE" altLang="ru-RU" sz="2200" b="0" dirty="0" smtClean="0"/>
            </a:br>
            <a:r>
              <a:rPr lang="ru-RU" altLang="ru-RU" sz="2000" b="0" dirty="0"/>
              <a:t>Система несущих рычагов</a:t>
            </a:r>
            <a:r>
              <a:rPr lang="de-DE" altLang="ru-RU" sz="2000" b="0" dirty="0" smtClean="0"/>
              <a:t> CP 60/120/180</a:t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sp>
        <p:nvSpPr>
          <p:cNvPr id="52229" name="Text Box 2"/>
          <p:cNvSpPr txBox="1">
            <a:spLocks noChangeArrowheads="1"/>
          </p:cNvSpPr>
          <p:nvPr/>
        </p:nvSpPr>
        <p:spPr bwMode="auto">
          <a:xfrm>
            <a:off x="331788" y="1411288"/>
            <a:ext cx="61849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Единый инжиниринг для всего диапазона нагрузок от 600 до 1800 Н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Единые возможности комбинирования без нарушений в 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дизайне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Превосходная регулировка благодаря ограничению углов поворота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Полное автоматическое выравнивание потенциалов</a:t>
            </a: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de-DE" altLang="ru-RU" sz="5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endParaRPr lang="de-DE" altLang="ru-RU" sz="16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Простая юстировка, в т. ч. собранной системы без ее демонтажа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Простая прокладка кабеля благодаря съемной крышке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Монтаж одним человеком</a:t>
            </a:r>
            <a:endParaRPr lang="de-DE" altLang="ru-RU" sz="1400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Компоновка с помощью онлайн-конфигуратора</a:t>
            </a: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de-DE" altLang="ru-RU" sz="5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rgbClr val="000000"/>
              </a:buClr>
              <a:buFont typeface="Arial" charset="0"/>
              <a:buChar char="$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Простая смена системы в вертикальной части для снижения стоимости и веса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Больше надежности благодаря продуманной прокладке кабеля</a:t>
            </a: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</a:pP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52230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3" b="-23"/>
          <a:stretch>
            <a:fillRect/>
          </a:stretch>
        </p:blipFill>
        <p:spPr bwMode="auto">
          <a:xfrm>
            <a:off x="6134100" y="1466850"/>
            <a:ext cx="2622550" cy="226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" b="-209"/>
          <a:stretch>
            <a:fillRect/>
          </a:stretch>
        </p:blipFill>
        <p:spPr bwMode="auto">
          <a:xfrm>
            <a:off x="6516688" y="3789363"/>
            <a:ext cx="2062162" cy="15128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12"/>
          <p:cNvSpPr>
            <a:spLocks noChangeArrowheads="1"/>
          </p:cNvSpPr>
          <p:nvPr/>
        </p:nvSpPr>
        <p:spPr bwMode="auto">
          <a:xfrm>
            <a:off x="7812360" y="908720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25D97B-3AC2-4CDA-B28F-5C2524D010BA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 err="1" smtClean="0"/>
              <a:t>Comfort</a:t>
            </a:r>
            <a:r>
              <a:rPr lang="de-DE" altLang="ru-RU" sz="2000" b="0" dirty="0" smtClean="0"/>
              <a:t> Panel</a:t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sp>
        <p:nvSpPr>
          <p:cNvPr id="54277" name="Text Box 2"/>
          <p:cNvSpPr txBox="1">
            <a:spLocks noChangeArrowheads="1"/>
          </p:cNvSpPr>
          <p:nvPr/>
        </p:nvSpPr>
        <p:spPr bwMode="auto">
          <a:xfrm>
            <a:off x="325438" y="1411288"/>
            <a:ext cx="547370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SzPct val="100000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Мягкий профиль по периметру снижает 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           риск 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травм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Продуманный привлекательный дизайн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Плоский профиль рамы с оптимальным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доступом ко встроенным дисководам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Активная и пассивная 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климатизация</a:t>
            </a:r>
            <a:endParaRPr lang="ru-RU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de-DE" altLang="ru-RU" sz="10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Адаптирована под крепление  </a:t>
            </a:r>
            <a:b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</a:b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распространенных панелей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Простой расчет с помощью онлайн-конфигуратора</a:t>
            </a:r>
          </a:p>
          <a:p>
            <a:pPr algn="l">
              <a:spcBef>
                <a:spcPct val="20000"/>
              </a:spcBef>
              <a:buClr>
                <a:srgbClr val="333399"/>
              </a:buClr>
              <a:buSzPct val="80000"/>
              <a:buFontTx/>
              <a:buChar char="•"/>
            </a:pPr>
            <a:endParaRPr lang="de-DE" altLang="ru-RU" sz="10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$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sym typeface="Wingdings" pitchFamily="2" charset="2"/>
              </a:rPr>
              <a:t>Быстрый и простой монтаж </a:t>
            </a:r>
            <a:r>
              <a:rPr lang="ru-RU" altLang="ru-RU" sz="1400" dirty="0" smtClean="0">
                <a:solidFill>
                  <a:srgbClr val="000000"/>
                </a:solidFill>
                <a:sym typeface="Wingdings" pitchFamily="2" charset="2"/>
              </a:rPr>
              <a:t>комплектующих </a:t>
            </a:r>
            <a:r>
              <a:rPr lang="ru-RU" altLang="ru-RU" sz="1400" dirty="0">
                <a:solidFill>
                  <a:srgbClr val="000000"/>
                </a:solidFill>
                <a:sym typeface="Wingdings" pitchFamily="2" charset="2"/>
              </a:rPr>
              <a:t>благодаря наличию </a:t>
            </a:r>
            <a:r>
              <a:rPr lang="ru-RU" altLang="ru-RU" sz="1400" dirty="0" smtClean="0">
                <a:solidFill>
                  <a:srgbClr val="000000"/>
                </a:solidFill>
                <a:sym typeface="Wingdings" pitchFamily="2" charset="2"/>
              </a:rPr>
              <a:t>монтажных </a:t>
            </a:r>
            <a:r>
              <a:rPr lang="ru-RU" altLang="ru-RU" sz="1400" dirty="0">
                <a:solidFill>
                  <a:srgbClr val="000000"/>
                </a:solidFill>
                <a:sym typeface="Wingdings" pitchFamily="2" charset="2"/>
              </a:rPr>
              <a:t>каналов по периметру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rgbClr val="333399"/>
              </a:buClr>
              <a:buFont typeface="Arial" charset="0"/>
              <a:buChar char="+"/>
            </a:pP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54278" name="Picture 2" descr="DIGITAL-FOTOGROUP_FON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47" t="23450" r="-17" b="3120"/>
          <a:stretch>
            <a:fillRect/>
          </a:stretch>
        </p:blipFill>
        <p:spPr bwMode="auto">
          <a:xfrm>
            <a:off x="6184900" y="1457325"/>
            <a:ext cx="2570163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" b="-49"/>
          <a:stretch>
            <a:fillRect/>
          </a:stretch>
        </p:blipFill>
        <p:spPr bwMode="auto">
          <a:xfrm>
            <a:off x="6184900" y="3676650"/>
            <a:ext cx="2570163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90" b="96"/>
          <a:stretch>
            <a:fillRect/>
          </a:stretch>
        </p:blipFill>
        <p:spPr bwMode="auto">
          <a:xfrm>
            <a:off x="6361113" y="1736725"/>
            <a:ext cx="21145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0" b="72"/>
          <a:stretch>
            <a:fillRect/>
          </a:stretch>
        </p:blipFill>
        <p:spPr bwMode="auto">
          <a:xfrm>
            <a:off x="4733925" y="1450975"/>
            <a:ext cx="14319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Rittal_Claim_e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 smtClean="0"/>
              <a:t>Командная панель с ручками</a:t>
            </a:r>
            <a:endParaRPr lang="de-DE" altLang="ru-RU" dirty="0" smtClean="0"/>
          </a:p>
        </p:txBody>
      </p:sp>
      <p:sp>
        <p:nvSpPr>
          <p:cNvPr id="40963" name="Inhaltsplatzhalter 2"/>
          <p:cNvSpPr>
            <a:spLocks noGrp="1"/>
          </p:cNvSpPr>
          <p:nvPr>
            <p:ph idx="1"/>
          </p:nvPr>
        </p:nvSpPr>
        <p:spPr>
          <a:xfrm>
            <a:off x="323850" y="1412875"/>
            <a:ext cx="8421688" cy="4032250"/>
          </a:xfrm>
        </p:spPr>
        <p:txBody>
          <a:bodyPr/>
          <a:lstStyle/>
          <a:p>
            <a:pPr marL="0" indent="0">
              <a:buSzPct val="100000"/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Эстетичный и привлекательный дизайн, адаптированный под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систему несущих рычагов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CP 60/120/180 </a:t>
            </a:r>
          </a:p>
          <a:p>
            <a:pPr lvl="1"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Декоративные рейки в качестве ручек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Замок со встроенным роликом для простого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запирания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Быстрый, надежный и простой доступ для обслуживания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спереди или сзади</a:t>
            </a: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>
              <a:buClr>
                <a:srgbClr val="333399"/>
              </a:buClr>
              <a:buFont typeface="Wingdings" pitchFamily="2" charset="2"/>
              <a:buNone/>
              <a:defRPr/>
            </a:pPr>
            <a:endParaRPr lang="en-GB" sz="1000" b="1" dirty="0">
              <a:solidFill>
                <a:srgbClr val="000000"/>
              </a:solidFill>
              <a:latin typeface="Helvetica" pitchFamily="34" charset="0"/>
              <a:cs typeface="Times New Roman" pitchFamily="18" charset="0"/>
              <a:sym typeface="Wingdings" pitchFamily="2" charset="2"/>
            </a:endParaRPr>
          </a:p>
          <a:p>
            <a:pPr>
              <a:buClr>
                <a:schemeClr val="tx1"/>
              </a:buClr>
              <a:buSzPct val="100000"/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Подсоединение к несущему рычагу одним человеком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Легко демонтируемая передняя панель под вырезы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>
              <a:buClr>
                <a:srgbClr val="333399"/>
              </a:buClr>
              <a:buFontTx/>
              <a:buChar char="•"/>
              <a:defRPr/>
            </a:pPr>
            <a:endParaRPr lang="de-DE" sz="10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>
              <a:buClr>
                <a:schemeClr val="tx1"/>
              </a:buClr>
              <a:buSzPct val="100000"/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>
              <a:buClr>
                <a:schemeClr val="tx1"/>
              </a:buClr>
              <a:buSzPct val="100000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Быстрый и простой монтаж комплектующих благодаря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b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</a:b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встроенному уголку с системной перфорацией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TS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19DCF3-A68D-4AC0-838F-D4CC0D52B927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553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75" b="-64"/>
          <a:stretch>
            <a:fillRect/>
          </a:stretch>
        </p:blipFill>
        <p:spPr bwMode="auto">
          <a:xfrm>
            <a:off x="6092825" y="1463675"/>
            <a:ext cx="2659063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1650" y="4132263"/>
            <a:ext cx="1511300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1213" y="4132263"/>
            <a:ext cx="1587500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5" name="Rechteck 12"/>
          <p:cNvSpPr>
            <a:spLocks noChangeArrowheads="1"/>
          </p:cNvSpPr>
          <p:nvPr/>
        </p:nvSpPr>
        <p:spPr bwMode="auto">
          <a:xfrm>
            <a:off x="7812360" y="908720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0000"/>
                </a:solidFill>
              </a:rPr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AF4128-4A27-42A4-BE7F-576CFC064664}" type="slidenum">
              <a:rPr lang="de-DE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Применение систем – интерфейс "человек-машина"</a:t>
            </a:r>
            <a:br>
              <a:rPr lang="ru-RU" altLang="ru-RU" sz="2000" b="0" dirty="0"/>
            </a:b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77825" y="4230688"/>
            <a:ext cx="1962150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003399"/>
              </a:buClr>
              <a:buSzPct val="80000"/>
            </a:pPr>
            <a:r>
              <a:rPr lang="ru-RU" altLang="ru-RU" sz="1400" b="1" dirty="0">
                <a:solidFill>
                  <a:srgbClr val="030303"/>
                </a:solidFill>
              </a:rPr>
              <a:t>Аэропорт</a:t>
            </a:r>
          </a:p>
          <a:p>
            <a:pPr algn="l" eaLnBrk="1" hangingPunct="1">
              <a:spcBef>
                <a:spcPct val="20000"/>
              </a:spcBef>
              <a:buClr>
                <a:srgbClr val="003399"/>
              </a:buClr>
              <a:buSzPct val="80000"/>
            </a:pPr>
            <a:r>
              <a:rPr lang="ru-RU" altLang="ru-RU" sz="1400" dirty="0">
                <a:solidFill>
                  <a:srgbClr val="030303"/>
                </a:solidFill>
              </a:rPr>
              <a:t>Управление системой  сортировки багажа 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324100" y="4262438"/>
            <a:ext cx="2247900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003399"/>
              </a:buClr>
              <a:buSzPct val="80000"/>
            </a:pPr>
            <a:r>
              <a:rPr lang="ru-RU" altLang="ru-RU" sz="1400" b="1" dirty="0">
                <a:solidFill>
                  <a:srgbClr val="030303"/>
                </a:solidFill>
              </a:rPr>
              <a:t>Линия розлива </a:t>
            </a:r>
          </a:p>
          <a:p>
            <a:pPr algn="l" eaLnBrk="1" hangingPunct="1">
              <a:spcBef>
                <a:spcPct val="20000"/>
              </a:spcBef>
              <a:buClr>
                <a:srgbClr val="003399"/>
              </a:buClr>
              <a:buSzPct val="80000"/>
            </a:pPr>
            <a:r>
              <a:rPr lang="ru-RU" altLang="ru-RU" sz="1400" dirty="0" smtClean="0">
                <a:solidFill>
                  <a:srgbClr val="030303"/>
                </a:solidFill>
              </a:rPr>
              <a:t>Панель из нержавеющей стали </a:t>
            </a:r>
            <a:r>
              <a:rPr lang="ru-RU" altLang="ru-RU" sz="1400" dirty="0">
                <a:solidFill>
                  <a:srgbClr val="030303"/>
                </a:solidFill>
              </a:rPr>
              <a:t>для системы управления розливом</a:t>
            </a:r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5086350" y="4292600"/>
            <a:ext cx="3302074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rgbClr val="003399"/>
              </a:buClr>
              <a:buSzPct val="80000"/>
            </a:pPr>
            <a:r>
              <a:rPr lang="ru-RU" altLang="ru-RU" sz="1400" b="1" dirty="0">
                <a:solidFill>
                  <a:srgbClr val="030303"/>
                </a:solidFill>
              </a:rPr>
              <a:t>Автомобильная </a:t>
            </a:r>
            <a:r>
              <a:rPr lang="ru-RU" altLang="ru-RU" sz="1400" b="1" dirty="0" smtClean="0">
                <a:solidFill>
                  <a:srgbClr val="030303"/>
                </a:solidFill>
              </a:rPr>
              <a:t>промышленность  </a:t>
            </a:r>
          </a:p>
          <a:p>
            <a:pPr algn="l" eaLnBrk="1" hangingPunct="1">
              <a:spcBef>
                <a:spcPct val="20000"/>
              </a:spcBef>
              <a:buClr>
                <a:srgbClr val="003399"/>
              </a:buClr>
              <a:buSzPct val="80000"/>
            </a:pPr>
            <a:r>
              <a:rPr lang="ru-RU" altLang="ru-RU" sz="1400" dirty="0" smtClean="0">
                <a:solidFill>
                  <a:srgbClr val="030303"/>
                </a:solidFill>
              </a:rPr>
              <a:t>Шкаф </a:t>
            </a:r>
            <a:r>
              <a:rPr lang="ru-RU" altLang="ru-RU" sz="1400" dirty="0">
                <a:solidFill>
                  <a:srgbClr val="030303"/>
                </a:solidFill>
              </a:rPr>
              <a:t>для ПК</a:t>
            </a:r>
          </a:p>
          <a:p>
            <a:pPr algn="l" eaLnBrk="1" hangingPunct="1">
              <a:spcBef>
                <a:spcPct val="20000"/>
              </a:spcBef>
              <a:buClr>
                <a:srgbClr val="003399"/>
              </a:buClr>
              <a:buSzPct val="80000"/>
            </a:pPr>
            <a:r>
              <a:rPr lang="ru-RU" altLang="ru-RU" sz="1400" dirty="0">
                <a:solidFill>
                  <a:srgbClr val="030303"/>
                </a:solidFill>
              </a:rPr>
              <a:t>AE с сигнальными лампами</a:t>
            </a:r>
          </a:p>
        </p:txBody>
      </p:sp>
      <p:pic>
        <p:nvPicPr>
          <p:cNvPr id="62472" name="Picture 12" descr="DT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688" y="1706563"/>
            <a:ext cx="2471737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3" name="Picture 13" descr="KLN_29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7" b="44"/>
          <a:stretch>
            <a:fillRect/>
          </a:stretch>
        </p:blipFill>
        <p:spPr bwMode="auto">
          <a:xfrm>
            <a:off x="5089525" y="1708150"/>
            <a:ext cx="3400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18" descr="Fraport_Gepäck4_13x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" b="-76"/>
          <a:stretch>
            <a:fillRect/>
          </a:stretch>
        </p:blipFill>
        <p:spPr bwMode="auto">
          <a:xfrm>
            <a:off x="430213" y="1693863"/>
            <a:ext cx="15970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Rittal_Claim_e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2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66825E-3114-4229-A14B-7ECCC6A528CE}" type="slidenum">
              <a:rPr lang="de-DE"/>
              <a:pPr>
                <a:defRPr/>
              </a:pPr>
              <a:t>26</a:t>
            </a:fld>
            <a:endParaRPr lang="de-DE" dirty="0"/>
          </a:p>
        </p:txBody>
      </p:sp>
      <p:sp>
        <p:nvSpPr>
          <p:cNvPr id="573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b="0" dirty="0" smtClean="0"/>
              <a:t/>
            </a:r>
            <a:br>
              <a:rPr lang="de-DE" altLang="ru-RU" b="0" dirty="0" smtClean="0"/>
            </a:br>
            <a:r>
              <a:rPr lang="ru-RU" altLang="ru-RU" sz="2000" b="0" dirty="0"/>
              <a:t>Обзор продукции – особые требования</a:t>
            </a: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pic>
        <p:nvPicPr>
          <p:cNvPr id="57349" name="Picture 26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" b="-122"/>
          <a:stretch>
            <a:fillRect/>
          </a:stretch>
        </p:blipFill>
        <p:spPr bwMode="auto">
          <a:xfrm>
            <a:off x="0" y="2955925"/>
            <a:ext cx="4538663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7" descr="DIGITAL-FOTOGROUP_FOND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22"/>
          <a:stretch>
            <a:fillRect/>
          </a:stretch>
        </p:blipFill>
        <p:spPr bwMode="auto">
          <a:xfrm>
            <a:off x="0" y="4635500"/>
            <a:ext cx="77406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8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" b="-122"/>
          <a:stretch>
            <a:fillRect/>
          </a:stretch>
        </p:blipFill>
        <p:spPr bwMode="auto">
          <a:xfrm>
            <a:off x="0" y="1263650"/>
            <a:ext cx="452913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30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" b="-122"/>
          <a:stretch>
            <a:fillRect/>
          </a:stretch>
        </p:blipFill>
        <p:spPr bwMode="auto">
          <a:xfrm>
            <a:off x="4605338" y="2962275"/>
            <a:ext cx="45386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32" descr="040380800Dokument-2-Seit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4" b="-105"/>
          <a:stretch>
            <a:fillRect/>
          </a:stretch>
        </p:blipFill>
        <p:spPr bwMode="auto">
          <a:xfrm>
            <a:off x="280988" y="5010150"/>
            <a:ext cx="1123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33" descr="040380900Dokument-1-Seit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4" b="58"/>
          <a:stretch>
            <a:fillRect/>
          </a:stretch>
        </p:blipFill>
        <p:spPr bwMode="auto">
          <a:xfrm>
            <a:off x="3949700" y="4805363"/>
            <a:ext cx="7112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5" name="Picture 34" descr="040381000Dokument-11-Seit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" b="110"/>
          <a:stretch>
            <a:fillRect/>
          </a:stretch>
        </p:blipFill>
        <p:spPr bwMode="auto">
          <a:xfrm>
            <a:off x="6288088" y="4616450"/>
            <a:ext cx="118586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6" name="Picture 35" descr="040220600Dokument-1-Seit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5" b="-92"/>
          <a:stretch>
            <a:fillRect/>
          </a:stretch>
        </p:blipFill>
        <p:spPr bwMode="auto">
          <a:xfrm>
            <a:off x="1619250" y="4721225"/>
            <a:ext cx="10175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7" name="Picture 37" descr="040219800Dokument-2-Seite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6" b="-72"/>
          <a:stretch>
            <a:fillRect/>
          </a:stretch>
        </p:blipFill>
        <p:spPr bwMode="auto">
          <a:xfrm>
            <a:off x="4891088" y="4889500"/>
            <a:ext cx="112077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8" name="Picture 38" descr="Dokument-3-Seit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" b="-23"/>
          <a:stretch>
            <a:fillRect/>
          </a:stretch>
        </p:blipFill>
        <p:spPr bwMode="auto">
          <a:xfrm>
            <a:off x="495300" y="1220788"/>
            <a:ext cx="1779588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9" name="Picture 39" descr="ex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2" b="-43"/>
          <a:stretch>
            <a:fillRect/>
          </a:stretch>
        </p:blipFill>
        <p:spPr bwMode="auto">
          <a:xfrm>
            <a:off x="280988" y="3052763"/>
            <a:ext cx="21796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0" name="Picture 40" descr="klem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788" y="3365500"/>
            <a:ext cx="10541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1" name="Picture 41" descr="aeemv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381375"/>
            <a:ext cx="79851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2" name="Picture 42" descr="TSEMV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3300" y="2994025"/>
            <a:ext cx="8763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3" name="Text Box 5"/>
          <p:cNvSpPr txBox="1">
            <a:spLocks noChangeArrowheads="1"/>
          </p:cNvSpPr>
          <p:nvPr/>
        </p:nvSpPr>
        <p:spPr bwMode="auto">
          <a:xfrm>
            <a:off x="0" y="2655888"/>
            <a:ext cx="4529138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ru-RU" sz="1200"/>
              <a:t>Hygienic Design</a:t>
            </a:r>
          </a:p>
        </p:txBody>
      </p:sp>
      <p:sp>
        <p:nvSpPr>
          <p:cNvPr id="57364" name="Text Box 6"/>
          <p:cNvSpPr txBox="1">
            <a:spLocks noChangeArrowheads="1"/>
          </p:cNvSpPr>
          <p:nvPr/>
        </p:nvSpPr>
        <p:spPr bwMode="auto">
          <a:xfrm>
            <a:off x="0" y="4338638"/>
            <a:ext cx="4538663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6000" rIns="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Взрывобезопасные корпуса</a:t>
            </a:r>
            <a:endParaRPr lang="de-DE" altLang="ru-RU" sz="1200" dirty="0"/>
          </a:p>
        </p:txBody>
      </p:sp>
      <p:sp>
        <p:nvSpPr>
          <p:cNvPr id="57365" name="Text Box 7"/>
          <p:cNvSpPr txBox="1">
            <a:spLocks noChangeArrowheads="1"/>
          </p:cNvSpPr>
          <p:nvPr/>
        </p:nvSpPr>
        <p:spPr bwMode="auto">
          <a:xfrm>
            <a:off x="0" y="5753100"/>
            <a:ext cx="7740650" cy="274638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Нержавеющая сталь</a:t>
            </a:r>
            <a:endParaRPr lang="de-DE" altLang="ru-RU" sz="1200" dirty="0"/>
          </a:p>
        </p:txBody>
      </p:sp>
      <p:sp>
        <p:nvSpPr>
          <p:cNvPr id="57366" name="Text Box 11"/>
          <p:cNvSpPr txBox="1">
            <a:spLocks noChangeArrowheads="1"/>
          </p:cNvSpPr>
          <p:nvPr/>
        </p:nvSpPr>
        <p:spPr bwMode="auto">
          <a:xfrm>
            <a:off x="4605338" y="4335463"/>
            <a:ext cx="4538662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ЭМС</a:t>
            </a:r>
            <a:endParaRPr lang="de-DE" altLang="ru-RU" sz="1200" dirty="0"/>
          </a:p>
        </p:txBody>
      </p:sp>
      <p:pic>
        <p:nvPicPr>
          <p:cNvPr id="57367" name="Picture 29" descr="DIGITAL-FOTOGROUP_FO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" b="-122"/>
          <a:stretch>
            <a:fillRect/>
          </a:stretch>
        </p:blipFill>
        <p:spPr bwMode="auto">
          <a:xfrm>
            <a:off x="4605338" y="1260475"/>
            <a:ext cx="4538662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8" name="Picture 31" descr="C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381125"/>
            <a:ext cx="6873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69" name="Picture 43" descr="C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"/>
          <a:stretch>
            <a:fillRect/>
          </a:stretch>
        </p:blipFill>
        <p:spPr bwMode="auto">
          <a:xfrm>
            <a:off x="6756400" y="1411288"/>
            <a:ext cx="1179513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0" name="Text Box 9"/>
          <p:cNvSpPr txBox="1">
            <a:spLocks noChangeArrowheads="1"/>
          </p:cNvSpPr>
          <p:nvPr/>
        </p:nvSpPr>
        <p:spPr bwMode="auto">
          <a:xfrm>
            <a:off x="4605338" y="2652713"/>
            <a:ext cx="4538662" cy="25558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36000" b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Корпуса </a:t>
            </a:r>
            <a:r>
              <a:rPr lang="de-DE" altLang="ru-RU" sz="1200" dirty="0"/>
              <a:t>Outdoor</a:t>
            </a:r>
          </a:p>
        </p:txBody>
      </p:sp>
      <p:pic>
        <p:nvPicPr>
          <p:cNvPr id="57371" name="Grafik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70"/>
          <a:stretch>
            <a:fillRect/>
          </a:stretch>
        </p:blipFill>
        <p:spPr bwMode="auto">
          <a:xfrm>
            <a:off x="2987675" y="4746625"/>
            <a:ext cx="6588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Rittal_Claim_e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5819F3-9275-4966-B30E-3890831B5541}" type="slidenum">
              <a:rPr lang="de-DE"/>
              <a:pPr>
                <a:defRPr/>
              </a:pPr>
              <a:t>27</a:t>
            </a:fld>
            <a:endParaRPr lang="de-DE" dirty="0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b="0" dirty="0" smtClean="0"/>
              <a:t/>
            </a:r>
            <a:br>
              <a:rPr lang="de-DE" altLang="ru-RU" b="0" dirty="0" smtClean="0"/>
            </a:br>
            <a:r>
              <a:rPr lang="ru-RU" altLang="ru-RU" sz="2000" b="0" dirty="0" smtClean="0"/>
              <a:t>Программное обеспечение, инструменты и сервис</a:t>
            </a:r>
            <a:endParaRPr lang="de-DE" altLang="ru-RU" sz="2000" b="0" dirty="0" smtClean="0"/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4860925" cy="4464050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Проектирование и ПО</a:t>
            </a:r>
            <a:endParaRPr lang="de-DE" altLang="ru-RU" sz="1800" b="1" dirty="0" smtClean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600" dirty="0" smtClean="0"/>
              <a:t>Конфигураторы</a:t>
            </a:r>
            <a:endParaRPr lang="de-DE" altLang="ru-RU" sz="1600" dirty="0" smtClean="0"/>
          </a:p>
          <a:p>
            <a:pPr lvl="2" eaLnBrk="1" hangingPunct="1">
              <a:lnSpc>
                <a:spcPct val="90000"/>
              </a:lnSpc>
              <a:buSzPct val="80000"/>
              <a:buFont typeface="Symbol" pitchFamily="18" charset="2"/>
              <a:buChar char="-"/>
            </a:pPr>
            <a:r>
              <a:rPr lang="de-DE" altLang="ru-RU" dirty="0" smtClean="0"/>
              <a:t>TS 8  </a:t>
            </a:r>
          </a:p>
          <a:p>
            <a:pPr lvl="2" eaLnBrk="1" hangingPunct="1">
              <a:lnSpc>
                <a:spcPct val="90000"/>
              </a:lnSpc>
              <a:buSzPct val="80000"/>
              <a:buFont typeface="Symbol" pitchFamily="18" charset="2"/>
              <a:buChar char="-"/>
            </a:pPr>
            <a:r>
              <a:rPr lang="ru-RU" altLang="ru-RU" dirty="0" smtClean="0"/>
              <a:t>Системы </a:t>
            </a:r>
            <a:r>
              <a:rPr lang="ru-RU" altLang="ru-RU" dirty="0"/>
              <a:t>несущих рычагов</a:t>
            </a:r>
          </a:p>
          <a:p>
            <a:pPr lvl="2" eaLnBrk="1" hangingPunct="1">
              <a:lnSpc>
                <a:spcPct val="90000"/>
              </a:lnSpc>
              <a:buSzPct val="80000"/>
              <a:buFont typeface="Symbol" pitchFamily="18" charset="2"/>
              <a:buChar char="-"/>
            </a:pPr>
            <a:r>
              <a:rPr lang="ru-RU" altLang="ru-RU" dirty="0" smtClean="0"/>
              <a:t>Командные </a:t>
            </a:r>
            <a:r>
              <a:rPr lang="ru-RU" altLang="ru-RU" dirty="0"/>
              <a:t>панели</a:t>
            </a:r>
          </a:p>
          <a:p>
            <a:pPr lvl="2" eaLnBrk="1" hangingPunct="1">
              <a:lnSpc>
                <a:spcPct val="90000"/>
              </a:lnSpc>
              <a:buSzPct val="80000"/>
              <a:buFont typeface="Symbol" pitchFamily="18" charset="2"/>
              <a:buChar char="-"/>
            </a:pPr>
            <a:r>
              <a:rPr lang="ru-RU" altLang="ru-RU" dirty="0" smtClean="0"/>
              <a:t>CM</a:t>
            </a:r>
            <a:endParaRPr lang="ru-RU" altLang="ru-RU" dirty="0"/>
          </a:p>
          <a:p>
            <a:pPr lvl="2" eaLnBrk="1" hangingPunct="1">
              <a:lnSpc>
                <a:spcPct val="90000"/>
              </a:lnSpc>
              <a:buSzPct val="80000"/>
              <a:buFont typeface="Symbol" pitchFamily="18" charset="2"/>
              <a:buChar char="-"/>
            </a:pPr>
            <a:r>
              <a:rPr lang="ru-RU" altLang="ru-RU" dirty="0" smtClean="0"/>
              <a:t>IT-стойки</a:t>
            </a:r>
            <a:endParaRPr lang="ru-RU" altLang="ru-RU" dirty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de-DE" altLang="ru-RU" sz="1600" dirty="0"/>
              <a:t> 3D </a:t>
            </a:r>
            <a:r>
              <a:rPr lang="ru-RU" altLang="ru-RU" sz="1600" dirty="0"/>
              <a:t>модели для инжиниринга </a:t>
            </a:r>
            <a:endParaRPr lang="de-DE" altLang="ru-RU" sz="16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8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Сервис и поддержка</a:t>
            </a:r>
            <a:endParaRPr lang="de-DE" altLang="ru-RU" sz="1800" b="1" dirty="0" smtClean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600" dirty="0"/>
              <a:t>Монтаж и установка</a:t>
            </a:r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600" dirty="0"/>
              <a:t>Rittal поддерживает склад стандартных запчастей</a:t>
            </a:r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600" dirty="0"/>
              <a:t>Обслуживание и ремонт по </a:t>
            </a:r>
            <a:r>
              <a:rPr lang="ru-RU" altLang="ru-RU" sz="1600" dirty="0" smtClean="0"/>
              <a:t>запросу</a:t>
            </a:r>
            <a:endParaRPr lang="de-DE" altLang="ru-RU" sz="18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800" dirty="0" smtClean="0"/>
          </a:p>
        </p:txBody>
      </p:sp>
      <p:pic>
        <p:nvPicPr>
          <p:cNvPr id="60422" name="Picture 4" descr="fri100313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"/>
          <a:stretch>
            <a:fillRect/>
          </a:stretch>
        </p:blipFill>
        <p:spPr bwMode="auto">
          <a:xfrm>
            <a:off x="5192713" y="1468438"/>
            <a:ext cx="3552825" cy="376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ООО </a:t>
            </a:r>
            <a:r>
              <a:rPr lang="ru-RU" altLang="ru-RU" b="0" smtClean="0">
                <a:latin typeface="Arial" pitchFamily="34" charset="0"/>
                <a:ea typeface="ＭＳ Ｐゴシック" pitchFamily="34" charset="-128"/>
              </a:rPr>
              <a:t>«Риттал» / Сентябрь 2014</a:t>
            </a: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F7F0F9-FB8D-49DC-95ED-A7B79FCD28BB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pic>
        <p:nvPicPr>
          <p:cNvPr id="2050" name="Picture 2" descr="W:\wh\orders\Коробейников\20120817-IMG_6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08912" cy="4536504"/>
          </a:xfrm>
          <a:prstGeom prst="rect">
            <a:avLst/>
          </a:prstGeom>
          <a:noFill/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kern="0" dirty="0" smtClean="0">
                <a:solidFill>
                  <a:schemeClr val="tx2"/>
                </a:solidFill>
              </a:rPr>
              <a:t>модульных корпусов 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ООО </a:t>
            </a:r>
            <a:r>
              <a:rPr lang="ru-RU" altLang="ru-RU" b="0" smtClean="0">
                <a:latin typeface="Arial" pitchFamily="34" charset="0"/>
                <a:ea typeface="ＭＳ Ｐゴシック" pitchFamily="34" charset="-128"/>
              </a:rPr>
              <a:t>«Риттал» / Сентябрь 2014</a:t>
            </a: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F7F0F9-FB8D-49DC-95ED-A7B79FCD28BB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kern="0" dirty="0" smtClean="0">
                <a:solidFill>
                  <a:schemeClr val="tx2"/>
                </a:solidFill>
              </a:rPr>
              <a:t>модульных корпусов 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W:\wh\orders\Коробейников\20120817-IMG_6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08912" cy="4536504"/>
          </a:xfrm>
          <a:prstGeom prst="rect">
            <a:avLst/>
          </a:prstGeom>
          <a:noFill/>
        </p:spPr>
      </p:pic>
      <p:pic>
        <p:nvPicPr>
          <p:cNvPr id="6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23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43B8AA-9529-4A6F-A9AC-FFD4A0AAE173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По всему миру</a:t>
            </a:r>
            <a:r>
              <a:rPr lang="de-DE" altLang="ru-RU" dirty="0" smtClean="0">
                <a:solidFill>
                  <a:schemeClr val="tx1"/>
                </a:solidFill>
              </a:rPr>
              <a:t/>
            </a:r>
            <a:br>
              <a:rPr lang="de-DE" altLang="ru-RU" dirty="0" smtClean="0">
                <a:solidFill>
                  <a:schemeClr val="tx1"/>
                </a:solidFill>
              </a:rPr>
            </a:br>
            <a:endParaRPr lang="de-DE" altLang="ru-RU" dirty="0" smtClean="0">
              <a:solidFill>
                <a:schemeClr val="tx1"/>
              </a:solidFill>
            </a:endParaRPr>
          </a:p>
        </p:txBody>
      </p:sp>
      <p:sp>
        <p:nvSpPr>
          <p:cNvPr id="38917" name="Textfeld 5"/>
          <p:cNvSpPr txBox="1">
            <a:spLocks noChangeArrowheads="1"/>
          </p:cNvSpPr>
          <p:nvPr/>
        </p:nvSpPr>
        <p:spPr bwMode="auto">
          <a:xfrm>
            <a:off x="341312" y="4098925"/>
            <a:ext cx="5022775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endParaRPr lang="de-DE" altLang="ru-RU" sz="10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cs typeface="Arial" charset="0"/>
              </a:rPr>
              <a:t>Более 10000 сотрудников по всему миру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 smtClean="0">
                <a:cs typeface="Arial" charset="0"/>
              </a:rPr>
              <a:t>11 производств</a:t>
            </a:r>
            <a:endParaRPr lang="ru-RU" altLang="ru-RU" sz="16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 smtClean="0">
                <a:cs typeface="Arial" charset="0"/>
              </a:rPr>
              <a:t>64 </a:t>
            </a:r>
            <a:r>
              <a:rPr lang="ru-RU" altLang="ru-RU" sz="1600" dirty="0">
                <a:cs typeface="Arial" charset="0"/>
              </a:rPr>
              <a:t>дочерних </a:t>
            </a:r>
            <a:r>
              <a:rPr lang="ru-RU" altLang="ru-RU" sz="1600" dirty="0" smtClean="0">
                <a:cs typeface="Arial" charset="0"/>
              </a:rPr>
              <a:t>предприятия</a:t>
            </a:r>
            <a:endParaRPr lang="ru-RU" altLang="ru-RU" sz="16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cs typeface="Arial" charset="0"/>
              </a:rPr>
              <a:t>40 международных представительств</a:t>
            </a:r>
          </a:p>
        </p:txBody>
      </p:sp>
      <p:pic>
        <p:nvPicPr>
          <p:cNvPr id="38918" name="Picture 6" descr="fri1001747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26" b="-6"/>
          <a:stretch>
            <a:fillRect/>
          </a:stretch>
        </p:blipFill>
        <p:spPr bwMode="auto">
          <a:xfrm>
            <a:off x="7029450" y="1460500"/>
            <a:ext cx="1719263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 descr="fri1001747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9026" b="-6"/>
          <a:stretch>
            <a:fillRect/>
          </a:stretch>
        </p:blipFill>
        <p:spPr bwMode="auto">
          <a:xfrm>
            <a:off x="381000" y="1460500"/>
            <a:ext cx="169703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4" descr="fri1001747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"/>
          <a:stretch>
            <a:fillRect/>
          </a:stretch>
        </p:blipFill>
        <p:spPr bwMode="auto">
          <a:xfrm>
            <a:off x="1927225" y="1460500"/>
            <a:ext cx="52197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ООО </a:t>
            </a:r>
            <a:r>
              <a:rPr lang="ru-RU" altLang="ru-RU" b="0" smtClean="0">
                <a:latin typeface="Arial" pitchFamily="34" charset="0"/>
                <a:ea typeface="ＭＳ Ｐゴシック" pitchFamily="34" charset="-128"/>
              </a:rPr>
              <a:t>«Риттал» / Сентябрь 2014</a:t>
            </a: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F7F0F9-FB8D-49DC-95ED-A7B79FCD28BB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kern="0" dirty="0" smtClean="0">
                <a:solidFill>
                  <a:schemeClr val="tx2"/>
                </a:solidFill>
              </a:rPr>
              <a:t>модульных корпусов 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W:\wh\orders\Коробейников\20120724-IMG_5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384376" cy="4608512"/>
          </a:xfrm>
          <a:prstGeom prst="rect">
            <a:avLst/>
          </a:prstGeom>
          <a:noFill/>
        </p:spPr>
      </p:pic>
      <p:pic>
        <p:nvPicPr>
          <p:cNvPr id="4099" name="Picture 3" descr="W:\wh\orders\Коробейников\untitled (22 of 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052736"/>
            <a:ext cx="4824536" cy="4608512"/>
          </a:xfrm>
          <a:prstGeom prst="rect">
            <a:avLst/>
          </a:prstGeom>
          <a:noFill/>
        </p:spPr>
      </p:pic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ООО </a:t>
            </a:r>
            <a:r>
              <a:rPr lang="ru-RU" altLang="ru-RU" b="0" smtClean="0">
                <a:latin typeface="Arial" pitchFamily="34" charset="0"/>
                <a:ea typeface="ＭＳ Ｐゴシック" pitchFamily="34" charset="-128"/>
              </a:rPr>
              <a:t>«Риттал» / Сентябрь 2014</a:t>
            </a: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F7F0F9-FB8D-49DC-95ED-A7B79FCD28BB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kern="0" dirty="0" smtClean="0">
                <a:solidFill>
                  <a:schemeClr val="tx2"/>
                </a:solidFill>
              </a:rPr>
              <a:t>модульных корпусов 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6752"/>
            <a:ext cx="432048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96752"/>
            <a:ext cx="4176464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ООО </a:t>
            </a:r>
            <a:r>
              <a:rPr lang="ru-RU" altLang="ru-RU" b="0" smtClean="0">
                <a:latin typeface="Arial" pitchFamily="34" charset="0"/>
                <a:ea typeface="ＭＳ Ｐゴシック" pitchFamily="34" charset="-128"/>
              </a:rPr>
              <a:t>«Риттал» / Сентябрь 2014</a:t>
            </a:r>
            <a:endParaRPr lang="de-DE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0F7F0F9-FB8D-49DC-95ED-A7B79FCD28BB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kern="0" dirty="0" smtClean="0">
                <a:solidFill>
                  <a:schemeClr val="tx2"/>
                </a:solidFill>
              </a:rPr>
              <a:t>модульных корпусов 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W:\wh\orders\Коробейников\WP_20140520_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24744"/>
            <a:ext cx="3168352" cy="4968552"/>
          </a:xfrm>
          <a:prstGeom prst="rect">
            <a:avLst/>
          </a:prstGeom>
          <a:noFill/>
        </p:spPr>
      </p:pic>
      <p:pic>
        <p:nvPicPr>
          <p:cNvPr id="1027" name="Picture 3" descr="W:\wh\orders\Коробейников\WP_20140520_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89040"/>
            <a:ext cx="4608512" cy="2304256"/>
          </a:xfrm>
          <a:prstGeom prst="rect">
            <a:avLst/>
          </a:prstGeom>
          <a:noFill/>
        </p:spPr>
      </p:pic>
      <p:pic>
        <p:nvPicPr>
          <p:cNvPr id="1029" name="Picture 5" descr="W:\wh\orders\Коробейников\WP_20140520_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24744"/>
            <a:ext cx="4608512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78" b="-148"/>
          <a:stretch>
            <a:fillRect/>
          </a:stretch>
        </p:blipFill>
        <p:spPr bwMode="auto">
          <a:xfrm>
            <a:off x="2630488" y="1454150"/>
            <a:ext cx="200501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4"/>
          <a:stretch>
            <a:fillRect/>
          </a:stretch>
        </p:blipFill>
        <p:spPr bwMode="auto">
          <a:xfrm>
            <a:off x="387350" y="1452563"/>
            <a:ext cx="2116138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Системы </a:t>
            </a:r>
            <a:r>
              <a:rPr lang="ru-RU" altLang="ru-RU" dirty="0" err="1"/>
              <a:t>электрораспределения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endParaRPr lang="de-DE" altLang="ru-RU" dirty="0" smtClean="0"/>
          </a:p>
        </p:txBody>
      </p:sp>
      <p:pic>
        <p:nvPicPr>
          <p:cNvPr id="33797" name="Picture 21" descr="fri1001207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" b="-26"/>
          <a:stretch>
            <a:fillRect/>
          </a:stretch>
        </p:blipFill>
        <p:spPr bwMode="auto">
          <a:xfrm>
            <a:off x="4852988" y="1466850"/>
            <a:ext cx="39004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22"/>
          <p:cNvSpPr txBox="1">
            <a:spLocks noChangeArrowheads="1"/>
          </p:cNvSpPr>
          <p:nvPr/>
        </p:nvSpPr>
        <p:spPr bwMode="auto">
          <a:xfrm>
            <a:off x="387350" y="2611438"/>
            <a:ext cx="2116138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ru-RU" sz="1200"/>
              <a:t>Ri4Power</a:t>
            </a:r>
          </a:p>
        </p:txBody>
      </p:sp>
      <p:sp>
        <p:nvSpPr>
          <p:cNvPr id="33799" name="Text Box 26"/>
          <p:cNvSpPr txBox="1">
            <a:spLocks noChangeArrowheads="1"/>
          </p:cNvSpPr>
          <p:nvPr/>
        </p:nvSpPr>
        <p:spPr bwMode="auto">
          <a:xfrm>
            <a:off x="2624138" y="2611438"/>
            <a:ext cx="2011362" cy="2508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ru-RU" sz="1200"/>
              <a:t>ISV</a:t>
            </a:r>
          </a:p>
          <a:p>
            <a:pPr>
              <a:spcBef>
                <a:spcPct val="50000"/>
              </a:spcBef>
            </a:pPr>
            <a:endParaRPr lang="de-DE" altLang="ru-RU" sz="1200">
              <a:latin typeface="Helvetica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1E3682-81CA-4518-AFA1-B033EA57F309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pic>
        <p:nvPicPr>
          <p:cNvPr id="33802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50" y="2965450"/>
            <a:ext cx="2116138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3" name="Text Box 23"/>
          <p:cNvSpPr txBox="1">
            <a:spLocks noChangeArrowheads="1"/>
          </p:cNvSpPr>
          <p:nvPr/>
        </p:nvSpPr>
        <p:spPr bwMode="auto">
          <a:xfrm>
            <a:off x="390525" y="4464050"/>
            <a:ext cx="2112963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Силовые разъединители</a:t>
            </a:r>
            <a:endParaRPr lang="de-DE" altLang="ru-RU" sz="1200" dirty="0"/>
          </a:p>
        </p:txBody>
      </p:sp>
      <p:pic>
        <p:nvPicPr>
          <p:cNvPr id="33804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936875"/>
            <a:ext cx="2005012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5" name="Text Box 20"/>
          <p:cNvSpPr txBox="1">
            <a:spLocks noChangeArrowheads="1"/>
          </p:cNvSpPr>
          <p:nvPr/>
        </p:nvSpPr>
        <p:spPr bwMode="auto">
          <a:xfrm>
            <a:off x="2619375" y="4471988"/>
            <a:ext cx="2016125" cy="239712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ru-RU" sz="1200"/>
              <a:t>RiLine 60</a:t>
            </a:r>
          </a:p>
        </p:txBody>
      </p:sp>
      <p:pic>
        <p:nvPicPr>
          <p:cNvPr id="14" name="Picture 8" descr="Rittal_Claim_e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4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D37C1E4-EB08-449A-8AEB-B32F94C78998}" type="slidenum">
              <a:rPr lang="de-DE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err="1" smtClean="0"/>
              <a:t>Электрораспределение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Промышленное производство – </a:t>
            </a:r>
            <a:r>
              <a:rPr lang="ru-RU" altLang="ru-RU" sz="2000" b="0" dirty="0" err="1"/>
              <a:t>электрораспределение</a:t>
            </a:r>
            <a:endParaRPr lang="de-DE" altLang="ru-RU" sz="2000" b="0" dirty="0" smtClean="0"/>
          </a:p>
        </p:txBody>
      </p:sp>
      <p:pic>
        <p:nvPicPr>
          <p:cNvPr id="68613" name="Picture 5" descr="gesamtgrafik_offen_Fabrik_der_Zukunf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73" t="32693" r="29515" b="18199"/>
          <a:stretch>
            <a:fillRect/>
          </a:stretch>
        </p:blipFill>
        <p:spPr bwMode="auto">
          <a:xfrm>
            <a:off x="179388" y="1460500"/>
            <a:ext cx="8585200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 Box 4"/>
          <p:cNvSpPr txBox="1">
            <a:spLocks noChangeArrowheads="1"/>
          </p:cNvSpPr>
          <p:nvPr/>
        </p:nvSpPr>
        <p:spPr bwMode="auto">
          <a:xfrm>
            <a:off x="363538" y="1446213"/>
            <a:ext cx="7160790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80975" indent="-180975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defRPr/>
            </a:pPr>
            <a:r>
              <a:rPr lang="ru-RU" sz="1200" b="1" dirty="0" err="1" smtClean="0"/>
              <a:t>Электрораспределение</a:t>
            </a:r>
            <a:endParaRPr lang="de-DE" sz="1200" b="1" dirty="0" smtClean="0"/>
          </a:p>
          <a:p>
            <a:pPr algn="l">
              <a:buSzPct val="100000"/>
              <a:buFont typeface="Wingdings" pitchFamily="2" charset="2"/>
              <a:buChar char="§"/>
              <a:defRPr/>
            </a:pPr>
            <a:r>
              <a:rPr lang="ru-RU" sz="1200" dirty="0"/>
              <a:t>Низковольтные комплектные устройства Ri4Power – первый шкаф для распределения питания</a:t>
            </a:r>
          </a:p>
          <a:p>
            <a:pPr algn="l">
              <a:buSzPct val="100000"/>
              <a:buFont typeface="Wingdings" pitchFamily="2" charset="2"/>
              <a:buChar char="§"/>
              <a:defRPr/>
            </a:pPr>
            <a:r>
              <a:rPr lang="ru-RU" sz="1200" dirty="0" smtClean="0"/>
              <a:t>RiLine60 </a:t>
            </a:r>
            <a:r>
              <a:rPr lang="ru-RU" sz="1200" dirty="0"/>
              <a:t>для распределения питания и управления машинами</a:t>
            </a:r>
          </a:p>
          <a:p>
            <a:pPr algn="l">
              <a:buSzPct val="100000"/>
              <a:buFont typeface="Wingdings" pitchFamily="2" charset="2"/>
              <a:buChar char="§"/>
              <a:defRPr/>
            </a:pPr>
            <a:r>
              <a:rPr lang="ru-RU" sz="1200" dirty="0" smtClean="0"/>
              <a:t>Ri4Power </a:t>
            </a:r>
            <a:r>
              <a:rPr lang="ru-RU" sz="1200" dirty="0"/>
              <a:t>– </a:t>
            </a:r>
            <a:r>
              <a:rPr lang="ru-RU" sz="1200" dirty="0" err="1"/>
              <a:t>электрораспределение</a:t>
            </a:r>
            <a:r>
              <a:rPr lang="ru-RU" sz="1200" dirty="0"/>
              <a:t> в ЦОД</a:t>
            </a:r>
          </a:p>
        </p:txBody>
      </p:sp>
      <p:sp>
        <p:nvSpPr>
          <p:cNvPr id="68615" name="Textfeld 77"/>
          <p:cNvSpPr txBox="1">
            <a:spLocks noChangeArrowheads="1"/>
          </p:cNvSpPr>
          <p:nvPr/>
        </p:nvSpPr>
        <p:spPr bwMode="auto">
          <a:xfrm>
            <a:off x="2005013" y="3273425"/>
            <a:ext cx="746125" cy="3693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de-DE" altLang="ru-RU" sz="900" b="1" dirty="0"/>
              <a:t>Ri4Power </a:t>
            </a:r>
            <a:r>
              <a:rPr lang="ru-RU" altLang="ru-RU" sz="900" b="1" dirty="0" smtClean="0"/>
              <a:t>в ЦОД</a:t>
            </a:r>
            <a:endParaRPr lang="de-DE" altLang="ru-RU" sz="900" b="1" dirty="0"/>
          </a:p>
        </p:txBody>
      </p:sp>
      <p:grpSp>
        <p:nvGrpSpPr>
          <p:cNvPr id="68616" name="Ellipse 78"/>
          <p:cNvGrpSpPr>
            <a:grpSpLocks/>
          </p:cNvGrpSpPr>
          <p:nvPr/>
        </p:nvGrpSpPr>
        <p:grpSpPr bwMode="auto">
          <a:xfrm>
            <a:off x="1920875" y="3090863"/>
            <a:ext cx="238125" cy="206375"/>
            <a:chOff x="615696" y="1688592"/>
            <a:chExt cx="237744" cy="207264"/>
          </a:xfrm>
        </p:grpSpPr>
        <p:pic>
          <p:nvPicPr>
            <p:cNvPr id="68637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8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68617" name="Textfeld 77"/>
          <p:cNvSpPr txBox="1">
            <a:spLocks noChangeArrowheads="1"/>
          </p:cNvSpPr>
          <p:nvPr/>
        </p:nvSpPr>
        <p:spPr bwMode="auto">
          <a:xfrm>
            <a:off x="3697288" y="3879850"/>
            <a:ext cx="746125" cy="2286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de-DE" altLang="ru-RU" sz="900" b="1"/>
              <a:t>Ri4Power </a:t>
            </a:r>
          </a:p>
        </p:txBody>
      </p:sp>
      <p:grpSp>
        <p:nvGrpSpPr>
          <p:cNvPr id="68618" name="Ellipse 78"/>
          <p:cNvGrpSpPr>
            <a:grpSpLocks/>
          </p:cNvGrpSpPr>
          <p:nvPr/>
        </p:nvGrpSpPr>
        <p:grpSpPr bwMode="auto">
          <a:xfrm>
            <a:off x="3613150" y="3706813"/>
            <a:ext cx="238125" cy="206375"/>
            <a:chOff x="615696" y="1688592"/>
            <a:chExt cx="237744" cy="207264"/>
          </a:xfrm>
        </p:grpSpPr>
        <p:pic>
          <p:nvPicPr>
            <p:cNvPr id="68635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6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68619" name="Textfeld 77"/>
          <p:cNvSpPr txBox="1">
            <a:spLocks noChangeArrowheads="1"/>
          </p:cNvSpPr>
          <p:nvPr/>
        </p:nvSpPr>
        <p:spPr bwMode="auto">
          <a:xfrm>
            <a:off x="2544763" y="4575175"/>
            <a:ext cx="917575" cy="23018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de-DE" altLang="ru-RU" sz="900" b="1"/>
              <a:t>RiLine60</a:t>
            </a:r>
          </a:p>
        </p:txBody>
      </p:sp>
      <p:grpSp>
        <p:nvGrpSpPr>
          <p:cNvPr id="68620" name="Ellipse 78"/>
          <p:cNvGrpSpPr>
            <a:grpSpLocks/>
          </p:cNvGrpSpPr>
          <p:nvPr/>
        </p:nvGrpSpPr>
        <p:grpSpPr bwMode="auto">
          <a:xfrm>
            <a:off x="3279775" y="4468813"/>
            <a:ext cx="238125" cy="206375"/>
            <a:chOff x="615696" y="1688592"/>
            <a:chExt cx="237744" cy="207264"/>
          </a:xfrm>
        </p:grpSpPr>
        <p:pic>
          <p:nvPicPr>
            <p:cNvPr id="68633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4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68621" name="Textfeld 77"/>
          <p:cNvSpPr txBox="1">
            <a:spLocks noChangeArrowheads="1"/>
          </p:cNvSpPr>
          <p:nvPr/>
        </p:nvSpPr>
        <p:spPr bwMode="auto">
          <a:xfrm>
            <a:off x="5227638" y="3886200"/>
            <a:ext cx="917575" cy="2286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de-DE" altLang="ru-RU" sz="900" b="1"/>
              <a:t>RiLine60</a:t>
            </a:r>
          </a:p>
        </p:txBody>
      </p:sp>
      <p:grpSp>
        <p:nvGrpSpPr>
          <p:cNvPr id="68622" name="Ellipse 78"/>
          <p:cNvGrpSpPr>
            <a:grpSpLocks/>
          </p:cNvGrpSpPr>
          <p:nvPr/>
        </p:nvGrpSpPr>
        <p:grpSpPr bwMode="auto">
          <a:xfrm>
            <a:off x="5095875" y="3741738"/>
            <a:ext cx="238125" cy="206375"/>
            <a:chOff x="615696" y="1688592"/>
            <a:chExt cx="237744" cy="207264"/>
          </a:xfrm>
        </p:grpSpPr>
        <p:pic>
          <p:nvPicPr>
            <p:cNvPr id="68631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2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68623" name="Textfeld 77"/>
          <p:cNvSpPr txBox="1">
            <a:spLocks noChangeArrowheads="1"/>
          </p:cNvSpPr>
          <p:nvPr/>
        </p:nvSpPr>
        <p:spPr bwMode="auto">
          <a:xfrm>
            <a:off x="7380288" y="3922713"/>
            <a:ext cx="917575" cy="23018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de-DE" altLang="ru-RU" sz="900" b="1"/>
              <a:t>RiLine60</a:t>
            </a:r>
          </a:p>
        </p:txBody>
      </p:sp>
      <p:grpSp>
        <p:nvGrpSpPr>
          <p:cNvPr id="68624" name="Ellipse 78"/>
          <p:cNvGrpSpPr>
            <a:grpSpLocks/>
          </p:cNvGrpSpPr>
          <p:nvPr/>
        </p:nvGrpSpPr>
        <p:grpSpPr bwMode="auto">
          <a:xfrm>
            <a:off x="7839075" y="3751263"/>
            <a:ext cx="238125" cy="206375"/>
            <a:chOff x="615696" y="1688592"/>
            <a:chExt cx="237744" cy="207264"/>
          </a:xfrm>
        </p:grpSpPr>
        <p:pic>
          <p:nvPicPr>
            <p:cNvPr id="68629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30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68625" name="Textfeld 77"/>
          <p:cNvSpPr txBox="1">
            <a:spLocks noChangeArrowheads="1"/>
          </p:cNvSpPr>
          <p:nvPr/>
        </p:nvSpPr>
        <p:spPr bwMode="auto">
          <a:xfrm>
            <a:off x="7167563" y="4692650"/>
            <a:ext cx="917575" cy="23018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de-DE" altLang="ru-RU" sz="900" b="1"/>
              <a:t>RiLine60</a:t>
            </a:r>
          </a:p>
        </p:txBody>
      </p:sp>
      <p:grpSp>
        <p:nvGrpSpPr>
          <p:cNvPr id="68626" name="Ellipse 78"/>
          <p:cNvGrpSpPr>
            <a:grpSpLocks/>
          </p:cNvGrpSpPr>
          <p:nvPr/>
        </p:nvGrpSpPr>
        <p:grpSpPr bwMode="auto">
          <a:xfrm>
            <a:off x="6997700" y="4910138"/>
            <a:ext cx="238125" cy="206375"/>
            <a:chOff x="615696" y="1688592"/>
            <a:chExt cx="237744" cy="207264"/>
          </a:xfrm>
        </p:grpSpPr>
        <p:pic>
          <p:nvPicPr>
            <p:cNvPr id="68627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28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pic>
        <p:nvPicPr>
          <p:cNvPr id="31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BEAFE0F-A982-4249-A92A-1DB12195F506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sp>
        <p:nvSpPr>
          <p:cNvPr id="70660" name="Rectangle 2"/>
          <p:cNvSpPr txBox="1">
            <a:spLocks noChangeArrowheads="1"/>
          </p:cNvSpPr>
          <p:nvPr/>
        </p:nvSpPr>
        <p:spPr bwMode="auto">
          <a:xfrm>
            <a:off x="358775" y="2841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b="1" dirty="0" err="1" smtClean="0">
                <a:solidFill>
                  <a:schemeClr val="tx2"/>
                </a:solidFill>
              </a:rPr>
              <a:t>Электрораспределение</a:t>
            </a:r>
            <a:r>
              <a:rPr lang="de-DE" altLang="ru-RU" sz="2800" b="1" dirty="0">
                <a:solidFill>
                  <a:schemeClr val="tx2"/>
                </a:solidFill>
              </a:rPr>
              <a:t/>
            </a:r>
            <a:br>
              <a:rPr lang="de-DE" altLang="ru-RU" sz="2800" b="1" dirty="0">
                <a:solidFill>
                  <a:schemeClr val="tx2"/>
                </a:solidFill>
              </a:rPr>
            </a:br>
            <a:r>
              <a:rPr lang="ru-RU" altLang="ru-RU" sz="2000" dirty="0" smtClean="0">
                <a:solidFill>
                  <a:srgbClr val="000000"/>
                </a:solidFill>
                <a:ea typeface="ヒラギノ角ゴ Pro W3" charset="-128"/>
              </a:rPr>
              <a:t>Низковольтные комплектные устройства являются системой</a:t>
            </a:r>
            <a:r>
              <a:rPr lang="de-DE" altLang="ru-RU" sz="2000" dirty="0" smtClean="0">
                <a:solidFill>
                  <a:srgbClr val="000000"/>
                </a:solidFill>
                <a:ea typeface="ヒラギノ角ゴ Pro W3" charset="-128"/>
              </a:rPr>
              <a:t>!</a:t>
            </a:r>
            <a:endParaRPr lang="de-DE" altLang="ru-RU" sz="2000" dirty="0">
              <a:solidFill>
                <a:srgbClr val="000000"/>
              </a:solidFill>
              <a:ea typeface="ヒラギノ角ゴ Pro W3" charset="-128"/>
            </a:endParaRPr>
          </a:p>
          <a:p>
            <a:pPr algn="l" eaLnBrk="1" hangingPunct="1"/>
            <a:endParaRPr lang="de-DE" altLang="ru-RU" sz="2200" dirty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8775" y="1392238"/>
            <a:ext cx="842168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1800" b="1" dirty="0" smtClean="0"/>
              <a:t>Согласно новому стандарту МЭК</a:t>
            </a:r>
            <a:r>
              <a:rPr lang="de-DE" altLang="ru-RU" sz="1800" b="1" dirty="0" smtClean="0"/>
              <a:t> 61439</a:t>
            </a:r>
            <a:r>
              <a:rPr lang="de-DE" altLang="ru-RU" sz="1800" b="1" i="1" dirty="0" smtClean="0"/>
              <a:t> </a:t>
            </a:r>
            <a:r>
              <a:rPr lang="de-DE" altLang="ru-RU" sz="1800" b="1" i="1" dirty="0"/>
              <a:t/>
            </a:r>
            <a:br>
              <a:rPr lang="de-DE" altLang="ru-RU" sz="1800" b="1" i="1" dirty="0"/>
            </a:br>
            <a:r>
              <a:rPr lang="ru-RU" altLang="ru-RU" sz="1800" b="1" u="sng" dirty="0" smtClean="0"/>
              <a:t>низковольтное комплектное решение является системой,</a:t>
            </a:r>
            <a:r>
              <a:rPr lang="de-DE" altLang="ru-RU" sz="1800" b="1" u="sng" dirty="0" smtClean="0"/>
              <a:t> </a:t>
            </a:r>
            <a:endParaRPr lang="de-DE" altLang="ru-RU" sz="1800" b="1" u="sng" dirty="0"/>
          </a:p>
          <a:p>
            <a:pPr eaLnBrk="1" hangingPunct="1">
              <a:spcBef>
                <a:spcPct val="50000"/>
              </a:spcBef>
            </a:pPr>
            <a:r>
              <a:rPr lang="ru-RU" altLang="ru-RU" sz="1800" dirty="0" smtClean="0"/>
              <a:t>которая включает в себя</a:t>
            </a:r>
            <a:r>
              <a:rPr lang="de-DE" altLang="ru-RU" sz="1800" dirty="0" smtClean="0"/>
              <a:t>:</a:t>
            </a:r>
            <a:endParaRPr lang="de-DE" altLang="ru-RU" sz="200" b="1" i="1" dirty="0"/>
          </a:p>
          <a:p>
            <a:pPr algn="l" eaLnBrk="1" hangingPunct="1">
              <a:spcBef>
                <a:spcPct val="50000"/>
              </a:spcBef>
            </a:pPr>
            <a:r>
              <a:rPr lang="de-DE" altLang="ru-RU" sz="1600" b="1" dirty="0"/>
              <a:t> </a:t>
            </a:r>
            <a:r>
              <a:rPr lang="de-DE" altLang="ru-RU" sz="1600" b="1" dirty="0" smtClean="0"/>
              <a:t> </a:t>
            </a:r>
            <a:r>
              <a:rPr lang="ru-RU" altLang="ru-RU" sz="1600" b="1" dirty="0" smtClean="0"/>
              <a:t> </a:t>
            </a:r>
            <a:r>
              <a:rPr lang="de-DE" altLang="ru-RU" sz="1600" b="1" dirty="0" smtClean="0"/>
              <a:t> </a:t>
            </a:r>
            <a:r>
              <a:rPr lang="ru-RU" altLang="ru-RU" sz="1600" b="1" dirty="0" smtClean="0"/>
              <a:t>Шкаф</a:t>
            </a:r>
            <a:r>
              <a:rPr lang="de-DE" altLang="ru-RU" sz="1600" b="1" dirty="0" smtClean="0"/>
              <a:t>       </a:t>
            </a:r>
            <a:r>
              <a:rPr lang="ru-RU" altLang="ru-RU" sz="1600" b="1" dirty="0"/>
              <a:t> </a:t>
            </a:r>
            <a:r>
              <a:rPr lang="ru-RU" altLang="ru-RU" sz="1600" b="1" dirty="0" smtClean="0"/>
              <a:t>Контроль микроклимата       </a:t>
            </a:r>
            <a:r>
              <a:rPr lang="de-DE" altLang="ru-RU" sz="1600" b="1" dirty="0" smtClean="0"/>
              <a:t>  </a:t>
            </a:r>
            <a:r>
              <a:rPr lang="ru-RU" altLang="ru-RU" sz="1600" b="1" dirty="0" smtClean="0"/>
              <a:t>Шины 		Устройства</a:t>
            </a:r>
            <a:r>
              <a:rPr lang="de-DE" altLang="ru-RU" sz="1600" b="1" dirty="0"/>
              <a:t/>
            </a:r>
            <a:br>
              <a:rPr lang="de-DE" altLang="ru-RU" sz="1600" b="1" dirty="0"/>
            </a:br>
            <a:r>
              <a:rPr lang="de-DE" altLang="ru-RU" sz="1300" dirty="0"/>
              <a:t>(TS8, SE8, SE,…)                 (</a:t>
            </a:r>
            <a:r>
              <a:rPr lang="de-DE" altLang="ru-RU" sz="1300" dirty="0" err="1"/>
              <a:t>RiTherm</a:t>
            </a:r>
            <a:r>
              <a:rPr lang="de-DE" altLang="ru-RU" sz="1300" dirty="0"/>
              <a:t>)                      (RiLine60, Flat-PLS)              (ABB, Siemens, Schneider…)</a:t>
            </a:r>
          </a:p>
        </p:txBody>
      </p:sp>
      <p:grpSp>
        <p:nvGrpSpPr>
          <p:cNvPr id="70662" name="Group 51"/>
          <p:cNvGrpSpPr>
            <a:grpSpLocks/>
          </p:cNvGrpSpPr>
          <p:nvPr/>
        </p:nvGrpSpPr>
        <p:grpSpPr bwMode="auto">
          <a:xfrm>
            <a:off x="1619250" y="4652963"/>
            <a:ext cx="1152525" cy="1119187"/>
            <a:chOff x="2109" y="1525"/>
            <a:chExt cx="1588" cy="1542"/>
          </a:xfrm>
        </p:grpSpPr>
        <p:sp>
          <p:nvSpPr>
            <p:cNvPr id="70668" name="Oval 33"/>
            <p:cNvSpPr>
              <a:spLocks noChangeArrowheads="1"/>
            </p:cNvSpPr>
            <p:nvPr/>
          </p:nvSpPr>
          <p:spPr bwMode="auto">
            <a:xfrm>
              <a:off x="2221" y="1628"/>
              <a:ext cx="1406" cy="1406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l"/>
              <a:endParaRPr lang="en-US" altLang="ru-RU"/>
            </a:p>
          </p:txBody>
        </p:sp>
        <p:pic>
          <p:nvPicPr>
            <p:cNvPr id="70669" name="Picture 32" descr="200px-International_Electrotechnical_Commission_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1" y="1652"/>
              <a:ext cx="120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0670" name="Oval 34"/>
            <p:cNvSpPr>
              <a:spLocks noChangeArrowheads="1"/>
            </p:cNvSpPr>
            <p:nvPr/>
          </p:nvSpPr>
          <p:spPr bwMode="auto">
            <a:xfrm>
              <a:off x="2221" y="1582"/>
              <a:ext cx="317" cy="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l"/>
              <a:endParaRPr lang="en-US" altLang="ru-RU"/>
            </a:p>
          </p:txBody>
        </p:sp>
        <p:sp>
          <p:nvSpPr>
            <p:cNvPr id="70671" name="Oval 35"/>
            <p:cNvSpPr>
              <a:spLocks noChangeArrowheads="1"/>
            </p:cNvSpPr>
            <p:nvPr/>
          </p:nvSpPr>
          <p:spPr bwMode="auto">
            <a:xfrm>
              <a:off x="3309" y="1582"/>
              <a:ext cx="317" cy="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l"/>
              <a:endParaRPr lang="en-US" altLang="ru-RU"/>
            </a:p>
          </p:txBody>
        </p:sp>
        <p:sp>
          <p:nvSpPr>
            <p:cNvPr id="70672" name="AutoShape 29"/>
            <p:cNvSpPr>
              <a:spLocks noChangeArrowheads="1"/>
            </p:cNvSpPr>
            <p:nvPr/>
          </p:nvSpPr>
          <p:spPr bwMode="auto">
            <a:xfrm>
              <a:off x="2109" y="1525"/>
              <a:ext cx="1588" cy="15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9 w 21600"/>
                <a:gd name="T25" fmla="*/ 3166 h 21600"/>
                <a:gd name="T26" fmla="*/ 18431 w 21600"/>
                <a:gd name="T27" fmla="*/ 1843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2" y="10800"/>
                  </a:moveTo>
                  <a:cubicBezTo>
                    <a:pt x="1892" y="15720"/>
                    <a:pt x="5880" y="19708"/>
                    <a:pt x="10800" y="19708"/>
                  </a:cubicBezTo>
                  <a:cubicBezTo>
                    <a:pt x="15720" y="19708"/>
                    <a:pt x="19708" y="15720"/>
                    <a:pt x="19708" y="10800"/>
                  </a:cubicBezTo>
                  <a:cubicBezTo>
                    <a:pt x="19708" y="5880"/>
                    <a:pt x="15720" y="1892"/>
                    <a:pt x="10800" y="1892"/>
                  </a:cubicBezTo>
                  <a:cubicBezTo>
                    <a:pt x="5880" y="1892"/>
                    <a:pt x="1892" y="5880"/>
                    <a:pt x="1892" y="1080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0663" name="AutoShape 6"/>
          <p:cNvSpPr>
            <a:spLocks noChangeArrowheads="1"/>
          </p:cNvSpPr>
          <p:nvPr/>
        </p:nvSpPr>
        <p:spPr bwMode="auto">
          <a:xfrm rot="5400000">
            <a:off x="627856" y="4709319"/>
            <a:ext cx="865188" cy="6096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3716 h 21600"/>
              <a:gd name="T20" fmla="*/ 18916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64" y="0"/>
                </a:moveTo>
                <a:lnTo>
                  <a:pt x="9328" y="6232"/>
                </a:lnTo>
                <a:lnTo>
                  <a:pt x="12012" y="6232"/>
                </a:lnTo>
                <a:lnTo>
                  <a:pt x="12012" y="13716"/>
                </a:lnTo>
                <a:lnTo>
                  <a:pt x="0" y="13716"/>
                </a:lnTo>
                <a:lnTo>
                  <a:pt x="0" y="21600"/>
                </a:lnTo>
                <a:lnTo>
                  <a:pt x="18916" y="21600"/>
                </a:lnTo>
                <a:lnTo>
                  <a:pt x="18916" y="6232"/>
                </a:lnTo>
                <a:lnTo>
                  <a:pt x="21600" y="6232"/>
                </a:lnTo>
                <a:lnTo>
                  <a:pt x="15464" y="0"/>
                </a:lnTo>
                <a:close/>
              </a:path>
            </a:pathLst>
          </a:cu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0664" name="AutoShape 18"/>
          <p:cNvSpPr>
            <a:spLocks noChangeArrowheads="1"/>
          </p:cNvSpPr>
          <p:nvPr/>
        </p:nvSpPr>
        <p:spPr bwMode="auto">
          <a:xfrm>
            <a:off x="2987675" y="5013325"/>
            <a:ext cx="936625" cy="519113"/>
          </a:xfrm>
          <a:prstGeom prst="rightArrow">
            <a:avLst>
              <a:gd name="adj1" fmla="val 50000"/>
              <a:gd name="adj2" fmla="val 45107"/>
            </a:avLst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/>
          </a:p>
        </p:txBody>
      </p:sp>
      <p:pic>
        <p:nvPicPr>
          <p:cNvPr id="70665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" r="136"/>
          <a:stretch>
            <a:fillRect/>
          </a:stretch>
        </p:blipFill>
        <p:spPr bwMode="auto">
          <a:xfrm>
            <a:off x="361950" y="3032125"/>
            <a:ext cx="8401050" cy="152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6" name="Rectangle 9"/>
          <p:cNvSpPr>
            <a:spLocks noChangeArrowheads="1"/>
          </p:cNvSpPr>
          <p:nvPr/>
        </p:nvSpPr>
        <p:spPr bwMode="auto">
          <a:xfrm rot="-589702">
            <a:off x="4114800" y="4608067"/>
            <a:ext cx="3357563" cy="1077218"/>
          </a:xfrm>
          <a:prstGeom prst="rect">
            <a:avLst/>
          </a:prstGeom>
          <a:solidFill>
            <a:srgbClr val="005EA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de-DE" altLang="ru-RU" sz="1600" b="1" dirty="0">
                <a:solidFill>
                  <a:schemeClr val="bg1"/>
                </a:solidFill>
              </a:rPr>
              <a:t>Rittal </a:t>
            </a:r>
            <a:r>
              <a:rPr lang="de-DE" altLang="ru-RU" sz="1600" b="1" dirty="0" smtClean="0">
                <a:solidFill>
                  <a:schemeClr val="bg1"/>
                </a:solidFill>
              </a:rPr>
              <a:t>– </a:t>
            </a:r>
            <a:r>
              <a:rPr lang="ru-RU" altLang="ru-RU" sz="1600" b="1" dirty="0">
                <a:solidFill>
                  <a:schemeClr val="bg1"/>
                </a:solidFill>
              </a:rPr>
              <a:t>поставщик системных решений для </a:t>
            </a:r>
            <a:r>
              <a:rPr lang="ru-RU" altLang="ru-RU" sz="1600" b="1" dirty="0" smtClean="0">
                <a:solidFill>
                  <a:schemeClr val="bg1"/>
                </a:solidFill>
              </a:rPr>
              <a:t>НКУ, которые не зависят от производителя коммутационных устройств</a:t>
            </a:r>
            <a:r>
              <a:rPr lang="de-DE" altLang="ru-RU" sz="1600" b="1" dirty="0" smtClean="0">
                <a:solidFill>
                  <a:schemeClr val="bg1"/>
                </a:solidFill>
              </a:rPr>
              <a:t>!</a:t>
            </a:r>
            <a:endParaRPr lang="de-DE" altLang="ru-RU" sz="1600" b="1" dirty="0">
              <a:solidFill>
                <a:schemeClr val="bg1"/>
              </a:solidFill>
            </a:endParaRPr>
          </a:p>
        </p:txBody>
      </p:sp>
      <p:sp>
        <p:nvSpPr>
          <p:cNvPr id="70667" name="Rechteck 12"/>
          <p:cNvSpPr>
            <a:spLocks noChangeArrowheads="1"/>
          </p:cNvSpPr>
          <p:nvPr/>
        </p:nvSpPr>
        <p:spPr bwMode="auto">
          <a:xfrm>
            <a:off x="7812360" y="1196752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  <p:pic>
        <p:nvPicPr>
          <p:cNvPr id="17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10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FB2D-1CC0-4C84-8240-797C13C02994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err="1" smtClean="0"/>
              <a:t>Электрораспределение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 smtClean="0"/>
              <a:t>Ri4Power</a:t>
            </a:r>
          </a:p>
        </p:txBody>
      </p:sp>
      <p:sp>
        <p:nvSpPr>
          <p:cNvPr id="72709" name="Rectangle 2"/>
          <p:cNvSpPr>
            <a:spLocks noChangeArrowheads="1"/>
          </p:cNvSpPr>
          <p:nvPr/>
        </p:nvSpPr>
        <p:spPr bwMode="auto">
          <a:xfrm>
            <a:off x="323850" y="1411288"/>
            <a:ext cx="84994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ru-RU" altLang="ru-RU" sz="1800" b="1" dirty="0">
                <a:ea typeface="ヒラギノ角ゴ Pro W3" charset="-128"/>
              </a:rPr>
              <a:t>Модульная система для создания НКУ до 5500 A</a:t>
            </a:r>
            <a:endParaRPr lang="de-DE" altLang="ru-RU" sz="1800" b="1" dirty="0">
              <a:ea typeface="ヒラギノ角ゴ Pro W3" charset="-128"/>
            </a:endParaRPr>
          </a:p>
          <a:p>
            <a:pPr algn="l" eaLnBrk="1" hangingPunct="1"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de-DE" altLang="ru-RU" sz="1800" b="1" dirty="0">
                <a:latin typeface="Helvetica" pitchFamily="34" charset="0"/>
                <a:ea typeface="ヒラギノ角ゴ Pro W3" charset="-128"/>
              </a:rPr>
              <a:t>			</a:t>
            </a:r>
          </a:p>
        </p:txBody>
      </p:sp>
      <p:pic>
        <p:nvPicPr>
          <p:cNvPr id="7271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9" b="-21"/>
          <a:stretch>
            <a:fillRect/>
          </a:stretch>
        </p:blipFill>
        <p:spPr bwMode="auto">
          <a:xfrm>
            <a:off x="5940152" y="1484784"/>
            <a:ext cx="295116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1" name="Line 16"/>
          <p:cNvSpPr>
            <a:spLocks noChangeShapeType="1"/>
          </p:cNvSpPr>
          <p:nvPr/>
        </p:nvSpPr>
        <p:spPr bwMode="auto">
          <a:xfrm flipV="1">
            <a:off x="900113" y="3573463"/>
            <a:ext cx="287337" cy="714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2712" name="Text Box 2"/>
          <p:cNvSpPr txBox="1">
            <a:spLocks noChangeArrowheads="1"/>
          </p:cNvSpPr>
          <p:nvPr/>
        </p:nvSpPr>
        <p:spPr bwMode="auto">
          <a:xfrm>
            <a:off x="331788" y="1731963"/>
            <a:ext cx="5230812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806450" indent="-3492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altLang="ru-RU" sz="1600" dirty="0"/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Протестировано с коммутационным оборудованием всех известных  </a:t>
            </a:r>
            <a:r>
              <a:rPr lang="ru-RU" altLang="ru-RU" sz="1400" dirty="0" smtClean="0"/>
              <a:t>производителей, напр. </a:t>
            </a:r>
            <a:r>
              <a:rPr lang="de-DE" altLang="ru-RU" sz="1400" dirty="0" smtClean="0"/>
              <a:t>Siemens</a:t>
            </a:r>
            <a:r>
              <a:rPr lang="de-DE" altLang="ru-RU" sz="1400" dirty="0"/>
              <a:t>, GE, Eaton, Schneider </a:t>
            </a:r>
            <a:r>
              <a:rPr lang="de-DE" altLang="ru-RU" sz="1400" dirty="0" err="1"/>
              <a:t>Electric</a:t>
            </a:r>
            <a:r>
              <a:rPr lang="de-DE" altLang="ru-RU" sz="1400" dirty="0"/>
              <a:t>, Mitsubishi, ABB, </a:t>
            </a:r>
            <a:r>
              <a:rPr lang="de-DE" altLang="ru-RU" sz="1400" dirty="0" err="1"/>
              <a:t>Terasaki</a:t>
            </a:r>
            <a:r>
              <a:rPr lang="de-DE" altLang="ru-RU" sz="1400" dirty="0"/>
              <a:t>, … </a:t>
            </a:r>
            <a:r>
              <a:rPr lang="en-GB" altLang="ru-RU" sz="1400" dirty="0">
                <a:sym typeface="Times New Roman" pitchFamily="18" charset="0"/>
              </a:rPr>
              <a:t>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 smtClean="0"/>
              <a:t>Безопасность подтверждена тестами и испытаниями</a:t>
            </a:r>
            <a:endParaRPr lang="de-DE" altLang="ru-RU" sz="1400" dirty="0"/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На базе TS 8, полная совместимость компонентов</a:t>
            </a: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ym typeface="Wingdings" pitchFamily="2" charset="2"/>
              </a:rPr>
              <a:t>Быстрые конфигурирование и монтаж с помощью ПО </a:t>
            </a:r>
            <a:r>
              <a:rPr lang="ru-RU" altLang="ru-RU" sz="1400" dirty="0" err="1">
                <a:sym typeface="Wingdings" pitchFamily="2" charset="2"/>
              </a:rPr>
              <a:t>Power</a:t>
            </a:r>
            <a:r>
              <a:rPr lang="ru-RU" altLang="ru-RU" sz="1400" dirty="0">
                <a:sym typeface="Wingdings" pitchFamily="2" charset="2"/>
              </a:rPr>
              <a:t> </a:t>
            </a:r>
            <a:r>
              <a:rPr lang="ru-RU" altLang="ru-RU" sz="1400" dirty="0" err="1">
                <a:sym typeface="Wingdings" pitchFamily="2" charset="2"/>
              </a:rPr>
              <a:t>Engineering</a:t>
            </a:r>
            <a:endParaRPr lang="ru-RU" altLang="ru-RU" sz="1400" dirty="0"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ym typeface="Times New Roman" pitchFamily="18" charset="0"/>
              </a:rPr>
              <a:t>Техническая поддержка со стороны</a:t>
            </a:r>
            <a:r>
              <a:rPr lang="de-DE" altLang="ru-RU" sz="1400" dirty="0" smtClean="0">
                <a:sym typeface="Times New Roman" pitchFamily="18" charset="0"/>
              </a:rPr>
              <a:t> </a:t>
            </a:r>
            <a:r>
              <a:rPr lang="de-DE" altLang="ru-RU" sz="1400" dirty="0">
                <a:sym typeface="Times New Roman" pitchFamily="18" charset="0"/>
              </a:rPr>
              <a:t>Rittal</a:t>
            </a: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$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Снижение затрат на проектирование, заказ и монтаж </a:t>
            </a:r>
            <a:r>
              <a:rPr lang="de-DE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(</a:t>
            </a: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благодаря</a:t>
            </a:r>
            <a:r>
              <a:rPr lang="de-DE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Rittal Power Engineering)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Модульная система, не требует лицензий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sym typeface="Wingdings" pitchFamily="2" charset="2"/>
              </a:rPr>
              <a:t>Стандартизированные системные решения</a:t>
            </a:r>
            <a:endParaRPr lang="de-DE" altLang="ru-RU" sz="1400" dirty="0">
              <a:solidFill>
                <a:srgbClr val="000000"/>
              </a:solidFill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Arial" charset="0"/>
              <a:buChar char="+"/>
            </a:pPr>
            <a:endParaRPr lang="de-DE" altLang="ru-RU" sz="1400" dirty="0"/>
          </a:p>
        </p:txBody>
      </p:sp>
      <p:pic>
        <p:nvPicPr>
          <p:cNvPr id="11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695443-16A2-4A64-A546-FE78BF06B547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err="1" smtClean="0"/>
              <a:t>Электрораспределение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 smtClean="0"/>
              <a:t>RiLine60</a:t>
            </a:r>
          </a:p>
        </p:txBody>
      </p:sp>
      <p:pic>
        <p:nvPicPr>
          <p:cNvPr id="74757" name="Picture 2" descr="fri1001207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68" b="24"/>
          <a:stretch>
            <a:fillRect/>
          </a:stretch>
        </p:blipFill>
        <p:spPr bwMode="auto">
          <a:xfrm>
            <a:off x="5795963" y="1773238"/>
            <a:ext cx="2968625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3"/>
          <p:cNvSpPr>
            <a:spLocks noChangeArrowheads="1"/>
          </p:cNvSpPr>
          <p:nvPr/>
        </p:nvSpPr>
        <p:spPr bwMode="auto">
          <a:xfrm>
            <a:off x="323850" y="1411288"/>
            <a:ext cx="8499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Font typeface="Wingdings" pitchFamily="2" charset="2"/>
              <a:buNone/>
            </a:pPr>
            <a:r>
              <a:rPr lang="ru-RU" altLang="ru-RU" sz="1800" b="1" dirty="0">
                <a:ea typeface="ヒラギノ角ゴ Pro W3" charset="-128"/>
              </a:rPr>
              <a:t>Технология шинных систем 60 мм 1600 A</a:t>
            </a:r>
            <a:r>
              <a:rPr lang="de-DE" altLang="ru-RU" sz="1800" b="1" dirty="0">
                <a:ea typeface="ヒラギノ角ゴ Pro W3" charset="-128"/>
              </a:rPr>
              <a:t>	</a:t>
            </a:r>
            <a:r>
              <a:rPr lang="de-DE" altLang="ru-RU" sz="1800" b="1" dirty="0">
                <a:latin typeface="Helvetica" pitchFamily="34" charset="0"/>
                <a:ea typeface="ヒラギノ角ゴ Pro W3" charset="-128"/>
              </a:rPr>
              <a:t>	</a:t>
            </a:r>
          </a:p>
        </p:txBody>
      </p:sp>
      <p:sp>
        <p:nvSpPr>
          <p:cNvPr id="65544" name="Text Box 2"/>
          <p:cNvSpPr txBox="1">
            <a:spLocks noChangeArrowheads="1"/>
          </p:cNvSpPr>
          <p:nvPr/>
        </p:nvSpPr>
        <p:spPr bwMode="auto">
          <a:xfrm>
            <a:off x="336550" y="1738313"/>
            <a:ext cx="777716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806450" indent="-2730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819150" lvl="1" indent="-285750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Модульная система для индивидуальных требований</a:t>
            </a: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819150" lvl="1" indent="-285750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Простой всех известных на рынке коммутационных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b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устройств до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630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А</a:t>
            </a: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819150" lvl="1" indent="-285750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/>
              <a:t>Высокая безопасность, защита от прикосновения</a:t>
            </a:r>
            <a:endParaRPr lang="de-DE" sz="1400" dirty="0" smtClean="0"/>
          </a:p>
          <a:p>
            <a:pPr marL="819150" lvl="1" indent="-285750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de-DE" sz="1000" dirty="0" smtClean="0"/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marL="828675" lvl="1" indent="-2857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Простое проектирование и выбор компонентов с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b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</a:b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помощью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Rittal Power Engineering</a:t>
            </a:r>
          </a:p>
          <a:p>
            <a:pPr marL="828675" lvl="1" indent="-2857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Быстрый монтаж шин и адаптеров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marL="828675" lvl="1" indent="-2857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Простой монтаж коммутационных устройств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Tx/>
              <a:buChar char="•"/>
              <a:defRPr/>
            </a:pPr>
            <a:endParaRPr lang="de-DE" sz="10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828675" lvl="1" indent="-2857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Высокая плотность компонентов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828675" lvl="1" indent="-2857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Монтаж адаптеров без зазоров благодаря уникальным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/>
            </a:r>
            <a:b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системам шин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PLS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800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и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de-DE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PLS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1600.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828675" lvl="1" indent="-2857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Сертификация 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cUL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US LISTED упрощает приемку согласно требованиям UL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endParaRPr lang="de-DE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819150" lvl="1" indent="-285750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74760" name="Picture 10" descr="Unbenann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30438"/>
            <a:ext cx="2879725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85" b="67"/>
          <a:stretch>
            <a:fillRect/>
          </a:stretch>
        </p:blipFill>
        <p:spPr bwMode="auto">
          <a:xfrm>
            <a:off x="5795963" y="4508500"/>
            <a:ext cx="55245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1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437063"/>
            <a:ext cx="18605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Rittal_Claim_e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altLang="ru-RU" dirty="0" err="1" smtClean="0"/>
              <a:t>Электрораспределение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 smtClean="0"/>
              <a:t>RiLine60 DC</a:t>
            </a:r>
            <a:endParaRPr lang="en-US" altLang="ru-RU" sz="2000" b="0" dirty="0" smtClean="0"/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107950" y="3659188"/>
            <a:ext cx="5832475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5725" indent="-85725"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542925" indent="-277813"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+"/>
            </a:pPr>
            <a:endParaRPr lang="en-GB" altLang="ru-RU" sz="140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+"/>
            </a:pPr>
            <a:endParaRPr lang="de-DE" altLang="ru-RU" sz="140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</a:pPr>
            <a:endParaRPr lang="de-DE" altLang="ru-RU" sz="140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endParaRPr lang="de-DE" altLang="ru-RU" sz="140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137160-4B9B-43BE-8D22-6B686264FA0A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6567" name="Text Box 2"/>
          <p:cNvSpPr txBox="1">
            <a:spLocks noChangeArrowheads="1"/>
          </p:cNvSpPr>
          <p:nvPr/>
        </p:nvSpPr>
        <p:spPr bwMode="auto">
          <a:xfrm>
            <a:off x="331788" y="1417638"/>
            <a:ext cx="8812212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Первый производитель в мире с протестированной шинной системой постоянного тока</a:t>
            </a: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Одна система, два решения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–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единый ассортимент для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AC-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и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DC-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решений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	                     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Высокие номинальное напряжение до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1500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В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DC 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и номинальные токи до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1600</a:t>
            </a: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А</a:t>
            </a: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Проверка конструкции согласно МЭК </a:t>
            </a:r>
            <a:r>
              <a:rPr lang="de-DE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61439 / DIN EN 61439</a:t>
            </a:r>
          </a:p>
          <a:p>
            <a:pPr marL="457200" lvl="1" indent="0" algn="l">
              <a:spcBef>
                <a:spcPct val="20000"/>
              </a:spcBef>
              <a:buClr>
                <a:schemeClr val="tx1"/>
              </a:buClr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None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Области применения: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Привода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Солнечные батареи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Гальванические покрытия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Применение в ЦОД (</a:t>
            </a:r>
            <a:r>
              <a:rPr lang="ru-RU" sz="1400" dirty="0" err="1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RiMatrix</a:t>
            </a: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)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Индивидуальные решения с постоянным током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de-DE" sz="14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75783" name="Textfeld 1"/>
          <p:cNvSpPr txBox="1">
            <a:spLocks noChangeArrowheads="1"/>
          </p:cNvSpPr>
          <p:nvPr/>
        </p:nvSpPr>
        <p:spPr bwMode="auto">
          <a:xfrm>
            <a:off x="4832350" y="3262313"/>
            <a:ext cx="784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ru-RU" sz="320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75784" name="Textfeld 10"/>
          <p:cNvSpPr txBox="1">
            <a:spLocks noChangeArrowheads="1"/>
          </p:cNvSpPr>
          <p:nvPr/>
        </p:nvSpPr>
        <p:spPr bwMode="auto">
          <a:xfrm>
            <a:off x="4900613" y="3752850"/>
            <a:ext cx="647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ru-RU" sz="4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785" name="Textfeld 11"/>
          <p:cNvSpPr txBox="1">
            <a:spLocks noChangeArrowheads="1"/>
          </p:cNvSpPr>
          <p:nvPr/>
        </p:nvSpPr>
        <p:spPr bwMode="auto">
          <a:xfrm>
            <a:off x="4903788" y="3684588"/>
            <a:ext cx="6048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ru-RU" sz="1600"/>
              <a:t>DC</a:t>
            </a:r>
          </a:p>
        </p:txBody>
      </p:sp>
      <p:pic>
        <p:nvPicPr>
          <p:cNvPr id="7578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5" b="75"/>
          <a:stretch>
            <a:fillRect/>
          </a:stretch>
        </p:blipFill>
        <p:spPr bwMode="auto">
          <a:xfrm>
            <a:off x="5437188" y="2852738"/>
            <a:ext cx="331152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C08F4C5-ED9B-4257-BD96-9A7198992C5D}" type="slidenum">
              <a:rPr lang="de-DE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err="1" smtClean="0"/>
              <a:t>Электрораспределение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/>
              <a:t>NH-</a:t>
            </a:r>
            <a:r>
              <a:rPr lang="ru-RU" altLang="ru-RU" sz="2000" b="0" dirty="0"/>
              <a:t>разъединители и планочные </a:t>
            </a:r>
            <a:r>
              <a:rPr lang="de-DE" altLang="ru-RU" sz="2000" b="0" dirty="0"/>
              <a:t>NH-</a:t>
            </a:r>
            <a:r>
              <a:rPr lang="ru-RU" altLang="ru-RU" sz="2000" b="0" dirty="0"/>
              <a:t>разъединители</a:t>
            </a:r>
            <a:endParaRPr lang="de-DE" altLang="ru-RU" sz="2000" b="0" dirty="0" smtClean="0"/>
          </a:p>
        </p:txBody>
      </p:sp>
      <p:pic>
        <p:nvPicPr>
          <p:cNvPr id="76805" name="Picture 2" descr="FOND_DETAIL_2010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756" b="1457"/>
          <a:stretch>
            <a:fillRect/>
          </a:stretch>
        </p:blipFill>
        <p:spPr bwMode="auto">
          <a:xfrm>
            <a:off x="1881188" y="2133600"/>
            <a:ext cx="1852612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" descr="FOND_DETAIL_2010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3" b="291"/>
          <a:stretch>
            <a:fillRect/>
          </a:stretch>
        </p:blipFill>
        <p:spPr bwMode="auto">
          <a:xfrm>
            <a:off x="3851275" y="2132013"/>
            <a:ext cx="228123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Text Box 6"/>
          <p:cNvSpPr txBox="1">
            <a:spLocks noChangeArrowheads="1"/>
          </p:cNvSpPr>
          <p:nvPr/>
        </p:nvSpPr>
        <p:spPr bwMode="auto">
          <a:xfrm>
            <a:off x="323850" y="1779588"/>
            <a:ext cx="85931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ru-RU" altLang="ru-RU" sz="1600" dirty="0"/>
              <a:t>Для защиты подключаемых отходящих линий потребителей</a:t>
            </a:r>
            <a:endParaRPr lang="de-DE" altLang="ru-RU" sz="1600" dirty="0"/>
          </a:p>
        </p:txBody>
      </p:sp>
      <p:sp>
        <p:nvSpPr>
          <p:cNvPr id="76808" name="Text Box 7"/>
          <p:cNvSpPr txBox="1">
            <a:spLocks noChangeArrowheads="1"/>
          </p:cNvSpPr>
          <p:nvPr/>
        </p:nvSpPr>
        <p:spPr bwMode="auto">
          <a:xfrm>
            <a:off x="330200" y="1419225"/>
            <a:ext cx="7372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ru-RU" altLang="ru-RU" sz="1800" b="1" dirty="0"/>
              <a:t>Компоненты для RiLine60 </a:t>
            </a:r>
            <a:r>
              <a:rPr lang="ru-RU" altLang="ru-RU" sz="1800" b="1" u="sng" dirty="0"/>
              <a:t>и</a:t>
            </a:r>
            <a:r>
              <a:rPr lang="ru-RU" altLang="ru-RU" sz="1800" b="1" dirty="0"/>
              <a:t> Ri4Power</a:t>
            </a:r>
            <a:endParaRPr lang="de-DE" altLang="ru-RU" sz="1800" b="1" dirty="0"/>
          </a:p>
        </p:txBody>
      </p:sp>
      <p:sp>
        <p:nvSpPr>
          <p:cNvPr id="76809" name="Text Box 8"/>
          <p:cNvSpPr txBox="1">
            <a:spLocks noChangeArrowheads="1"/>
          </p:cNvSpPr>
          <p:nvPr/>
        </p:nvSpPr>
        <p:spPr bwMode="auto">
          <a:xfrm>
            <a:off x="3848100" y="4292600"/>
            <a:ext cx="245268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en-GB" altLang="ru-RU" sz="1600" b="1" dirty="0">
                <a:solidFill>
                  <a:srgbClr val="000000"/>
                </a:solidFill>
                <a:latin typeface="Helvetica" pitchFamily="34" charset="0"/>
                <a:sym typeface="Wingdings" pitchFamily="2" charset="2"/>
              </a:rPr>
              <a:t>  </a:t>
            </a:r>
            <a:r>
              <a:rPr lang="ru-RU" altLang="ru-RU" sz="1200" b="1" dirty="0" smtClean="0">
                <a:solidFill>
                  <a:srgbClr val="000000"/>
                </a:solidFill>
                <a:sym typeface="Wingdings" pitchFamily="2" charset="2"/>
              </a:rPr>
              <a:t>Экономия времени …</a:t>
            </a:r>
            <a:r>
              <a:rPr lang="de-DE" altLang="ru-RU" sz="1200" b="1" dirty="0" smtClean="0">
                <a:solidFill>
                  <a:srgbClr val="000000"/>
                </a:solidFill>
                <a:sym typeface="Wingdings" pitchFamily="2" charset="2"/>
              </a:rPr>
              <a:t> </a:t>
            </a:r>
            <a:endParaRPr lang="de-DE" altLang="ru-RU" sz="1200" dirty="0"/>
          </a:p>
          <a:p>
            <a:pPr algn="l">
              <a:spcBef>
                <a:spcPct val="50000"/>
              </a:spcBef>
              <a:buClr>
                <a:schemeClr val="tx1"/>
              </a:buClr>
            </a:pPr>
            <a:r>
              <a:rPr lang="ru-RU" altLang="ru-RU" sz="1200" dirty="0"/>
              <a:t>Положение отвода легко меняется с верхнего на нижнее</a:t>
            </a:r>
          </a:p>
        </p:txBody>
      </p:sp>
      <p:sp>
        <p:nvSpPr>
          <p:cNvPr id="76810" name="Text Box 9"/>
          <p:cNvSpPr txBox="1">
            <a:spLocks noChangeArrowheads="1"/>
          </p:cNvSpPr>
          <p:nvPr/>
        </p:nvSpPr>
        <p:spPr bwMode="auto">
          <a:xfrm>
            <a:off x="1801813" y="4340225"/>
            <a:ext cx="21478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ru-RU" altLang="ru-RU" sz="1200" b="1" dirty="0"/>
              <a:t>Силовые предохранительные разъединители NH Размер от 000 до 3</a:t>
            </a:r>
          </a:p>
        </p:txBody>
      </p:sp>
      <p:sp>
        <p:nvSpPr>
          <p:cNvPr id="76811" name="Text Box 12"/>
          <p:cNvSpPr txBox="1">
            <a:spLocks noChangeArrowheads="1"/>
          </p:cNvSpPr>
          <p:nvPr/>
        </p:nvSpPr>
        <p:spPr bwMode="auto">
          <a:xfrm>
            <a:off x="6227763" y="4373563"/>
            <a:ext cx="26558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ru-RU" altLang="ru-RU" sz="1200" b="1" dirty="0"/>
              <a:t>Планочные силовые разъединители NH</a:t>
            </a:r>
            <a:br>
              <a:rPr lang="ru-RU" altLang="ru-RU" sz="1200" b="1" dirty="0"/>
            </a:br>
            <a:r>
              <a:rPr lang="ru-RU" altLang="ru-RU" sz="1200" b="1" dirty="0"/>
              <a:t>Размер от 00 до 3 </a:t>
            </a:r>
            <a:br>
              <a:rPr lang="ru-RU" altLang="ru-RU" sz="1200" b="1" dirty="0"/>
            </a:br>
            <a:r>
              <a:rPr lang="ru-RU" altLang="ru-RU" sz="1200" b="1" dirty="0"/>
              <a:t>с электронным контролем состояния предохранителя</a:t>
            </a:r>
          </a:p>
        </p:txBody>
      </p:sp>
      <p:pic>
        <p:nvPicPr>
          <p:cNvPr id="76812" name="Picture 14" descr="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07" b="163"/>
          <a:stretch>
            <a:fillRect/>
          </a:stretch>
        </p:blipFill>
        <p:spPr bwMode="auto">
          <a:xfrm>
            <a:off x="1889125" y="2133600"/>
            <a:ext cx="18367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3" name="Picture 16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72" b="-127"/>
          <a:stretch>
            <a:fillRect/>
          </a:stretch>
        </p:blipFill>
        <p:spPr bwMode="auto">
          <a:xfrm>
            <a:off x="3851275" y="2224088"/>
            <a:ext cx="181768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14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" b="34"/>
          <a:stretch>
            <a:fillRect/>
          </a:stretch>
        </p:blipFill>
        <p:spPr bwMode="auto">
          <a:xfrm>
            <a:off x="6227763" y="2144713"/>
            <a:ext cx="2528887" cy="214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1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7" b="23"/>
          <a:stretch>
            <a:fillRect/>
          </a:stretch>
        </p:blipFill>
        <p:spPr bwMode="auto">
          <a:xfrm>
            <a:off x="398463" y="2133600"/>
            <a:ext cx="13652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16" name="Text Box 9"/>
          <p:cNvSpPr txBox="1">
            <a:spLocks noChangeArrowheads="1"/>
          </p:cNvSpPr>
          <p:nvPr/>
        </p:nvSpPr>
        <p:spPr bwMode="auto">
          <a:xfrm>
            <a:off x="323850" y="4346575"/>
            <a:ext cx="16557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ru-RU" altLang="ru-RU" sz="1200" b="1" dirty="0" smtClean="0"/>
              <a:t>Держатели предохранителей</a:t>
            </a:r>
            <a:endParaRPr lang="de-DE" altLang="ru-RU" sz="1200" b="1" dirty="0"/>
          </a:p>
        </p:txBody>
      </p:sp>
      <p:pic>
        <p:nvPicPr>
          <p:cNvPr id="17" name="Picture 8" descr="Rittal_Claim_e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hteck 12"/>
          <p:cNvSpPr>
            <a:spLocks noChangeArrowheads="1"/>
          </p:cNvSpPr>
          <p:nvPr/>
        </p:nvSpPr>
        <p:spPr bwMode="auto">
          <a:xfrm>
            <a:off x="7812360" y="908720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7" descr="fri1303026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8DACC48-C0B2-417B-A58D-08857E99B8E6}" type="slidenum">
              <a:rPr lang="de-DE"/>
              <a:pPr/>
              <a:t>4</a:t>
            </a:fld>
            <a:endParaRPr lang="de-DE"/>
          </a:p>
        </p:txBody>
      </p:sp>
      <p:pic>
        <p:nvPicPr>
          <p:cNvPr id="6" name="Рисунок 5" descr="nextleve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4725" y="209550"/>
            <a:ext cx="46704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3+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0875" y="1343025"/>
            <a:ext cx="32385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>
          <a:xfrm>
            <a:off x="358775" y="284163"/>
            <a:ext cx="8421688" cy="912812"/>
          </a:xfrm>
        </p:spPr>
        <p:txBody>
          <a:bodyPr/>
          <a:lstStyle/>
          <a:p>
            <a:r>
              <a:rPr lang="ru-RU" altLang="ru-RU" dirty="0" err="1" smtClean="0"/>
              <a:t>Электрораспределение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de-DE" altLang="ru-RU" sz="2000" b="0" dirty="0" smtClean="0"/>
              <a:t>ISV</a:t>
            </a:r>
            <a:r>
              <a:rPr lang="de-DE" altLang="ru-RU" sz="2000" dirty="0" smtClean="0"/>
              <a:t> </a:t>
            </a:r>
            <a:endParaRPr lang="en-US" altLang="ru-RU" sz="20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B1D2DE-42A3-45C8-823F-59D2036E7C68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77829" name="Text Box 2"/>
          <p:cNvSpPr txBox="1">
            <a:spLocks noChangeArrowheads="1"/>
          </p:cNvSpPr>
          <p:nvPr/>
        </p:nvSpPr>
        <p:spPr bwMode="auto">
          <a:xfrm>
            <a:off x="325438" y="1416050"/>
            <a:ext cx="55594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altLang="ru-RU" sz="1600" dirty="0"/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Применение проверенных систем шкафов TS 8 и AE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Использование стандартных шкафов из нержавеющей стали для работы в агрессивных условиях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 smtClean="0"/>
              <a:t>Выбор</a:t>
            </a:r>
            <a:r>
              <a:rPr lang="en-US" altLang="ru-RU" sz="1400" dirty="0" smtClean="0"/>
              <a:t> </a:t>
            </a:r>
            <a:r>
              <a:rPr lang="ru-RU" altLang="ru-RU" sz="1400" dirty="0" smtClean="0"/>
              <a:t>устройств различных </a:t>
            </a:r>
            <a:r>
              <a:rPr lang="ru-RU" altLang="ru-RU" sz="1400" dirty="0"/>
              <a:t>производителей (ABB, </a:t>
            </a:r>
            <a:r>
              <a:rPr lang="ru-RU" altLang="ru-RU" sz="1400" dirty="0" err="1"/>
              <a:t>Eaton</a:t>
            </a:r>
            <a:r>
              <a:rPr lang="ru-RU" altLang="ru-RU" sz="1400" dirty="0"/>
              <a:t>,     </a:t>
            </a:r>
            <a:r>
              <a:rPr lang="ru-RU" altLang="ru-RU" sz="1400" dirty="0" err="1"/>
              <a:t>Schneider</a:t>
            </a:r>
            <a:r>
              <a:rPr lang="ru-RU" altLang="ru-RU" sz="1400" dirty="0"/>
              <a:t> </a:t>
            </a:r>
            <a:r>
              <a:rPr lang="ru-RU" altLang="ru-RU" sz="1400" dirty="0" err="1"/>
              <a:t>Electric</a:t>
            </a:r>
            <a:r>
              <a:rPr lang="ru-RU" altLang="ru-RU" sz="1400" dirty="0"/>
              <a:t>, </a:t>
            </a:r>
            <a:r>
              <a:rPr lang="ru-RU" altLang="ru-RU" sz="1400" dirty="0" err="1"/>
              <a:t>Siemens</a:t>
            </a:r>
            <a:r>
              <a:rPr lang="ru-RU" altLang="ru-RU" sz="1400" dirty="0"/>
              <a:t>)</a:t>
            </a:r>
            <a:endParaRPr lang="en-GB" altLang="ru-RU" sz="1000" b="1" dirty="0">
              <a:solidFill>
                <a:srgbClr val="000000"/>
              </a:solidFill>
              <a:latin typeface="Helvetica" pitchFamily="34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Простота конструкции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Быстрое и простое конфигурирование с помощью ПО Rittal 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Power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Engineering</a:t>
            </a:r>
            <a:endParaRPr lang="ru-RU" altLang="ru-RU" sz="1400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Быстрый и эргономичный монтаж</a:t>
            </a:r>
            <a:endParaRPr lang="de-DE" altLang="ru-RU" sz="1400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</a:pPr>
            <a:endParaRPr lang="de-DE" altLang="ru-RU" sz="10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$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Малые затраты на проектирование, заказ и монтаж (благодаря Rittal 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Power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ru-RU" altLang="ru-RU" sz="1400" dirty="0" err="1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Engineering</a:t>
            </a:r>
            <a:r>
              <a:rPr lang="ru-RU" altLang="ru-RU" sz="14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)</a:t>
            </a: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Системный подход к монтажу распределительных устройств</a:t>
            </a:r>
            <a:endParaRPr lang="de-DE" altLang="ru-RU" sz="1400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Arial" charset="0"/>
              <a:buChar char="+"/>
            </a:pPr>
            <a:endParaRPr lang="de-DE" altLang="ru-RU" sz="1400" dirty="0"/>
          </a:p>
        </p:txBody>
      </p:sp>
      <p:pic>
        <p:nvPicPr>
          <p:cNvPr id="77830" name="Picture 10" descr="TS8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4863" y="1458913"/>
            <a:ext cx="28590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12"/>
          <p:cNvSpPr>
            <a:spLocks noChangeArrowheads="1"/>
          </p:cNvSpPr>
          <p:nvPr/>
        </p:nvSpPr>
        <p:spPr bwMode="auto">
          <a:xfrm>
            <a:off x="7812360" y="908720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A362DC-8000-451C-AE07-489A5A172BA3}" type="slidenum">
              <a:rPr lang="de-DE"/>
              <a:pPr>
                <a:defRPr/>
              </a:pPr>
              <a:t>41</a:t>
            </a:fld>
            <a:endParaRPr lang="de-DE" dirty="0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err="1" smtClean="0"/>
              <a:t>Электрораспределение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 smtClean="0"/>
              <a:t>Программное обеспечение, инструменты и сервис</a:t>
            </a: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412875"/>
            <a:ext cx="5076825" cy="4464050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Проектирование и ПО</a:t>
            </a:r>
            <a:endParaRPr lang="de-DE" altLang="ru-RU" sz="1800" b="1" dirty="0" smtClean="0"/>
          </a:p>
          <a:p>
            <a:pPr lvl="1">
              <a:lnSpc>
                <a:spcPct val="90000"/>
              </a:lnSpc>
            </a:pPr>
            <a:r>
              <a:rPr lang="en-US" sz="1600" dirty="0"/>
              <a:t>Rittal Power Engineering </a:t>
            </a:r>
            <a:r>
              <a:rPr lang="ru-RU" sz="1600" dirty="0"/>
              <a:t>для</a:t>
            </a:r>
            <a:r>
              <a:rPr lang="en-US" sz="1600" dirty="0"/>
              <a:t> Ri4Power и RiLine60</a:t>
            </a:r>
          </a:p>
          <a:p>
            <a:pPr lvl="2">
              <a:lnSpc>
                <a:spcPct val="90000"/>
              </a:lnSpc>
            </a:pPr>
            <a:r>
              <a:rPr lang="ru-RU" sz="1400" dirty="0"/>
              <a:t>Простое и быстрое планирование НКУ</a:t>
            </a:r>
          </a:p>
          <a:p>
            <a:pPr lvl="2">
              <a:lnSpc>
                <a:spcPct val="90000"/>
              </a:lnSpc>
            </a:pPr>
            <a:r>
              <a:rPr lang="ru-RU" sz="1400" dirty="0"/>
              <a:t>Графическое размещение элементов</a:t>
            </a:r>
          </a:p>
          <a:p>
            <a:pPr lvl="2">
              <a:lnSpc>
                <a:spcPct val="90000"/>
              </a:lnSpc>
            </a:pPr>
            <a:r>
              <a:rPr lang="ru-RU" sz="1400" dirty="0"/>
              <a:t>Автоматическая генерация спецификаций</a:t>
            </a:r>
            <a:endParaRPr lang="de-DE" sz="1400" dirty="0"/>
          </a:p>
          <a:p>
            <a:pPr lvl="1" eaLnBrk="1" hangingPunct="1">
              <a:lnSpc>
                <a:spcPct val="90000"/>
              </a:lnSpc>
            </a:pPr>
            <a:r>
              <a:rPr lang="ru-RU" sz="1600" dirty="0"/>
              <a:t>Соответствующая нормам документация</a:t>
            </a:r>
            <a:endParaRPr lang="de-DE" sz="1600" dirty="0"/>
          </a:p>
          <a:p>
            <a:pPr lvl="2" eaLnBrk="1" hangingPunct="1">
              <a:lnSpc>
                <a:spcPct val="90000"/>
              </a:lnSpc>
            </a:pPr>
            <a:r>
              <a:rPr lang="ru-RU" sz="1400" dirty="0"/>
              <a:t>Подтверждение типа конструкции согласно        </a:t>
            </a:r>
            <a:r>
              <a:rPr lang="de-DE" sz="1400" dirty="0"/>
              <a:t> IEC 61439 </a:t>
            </a:r>
          </a:p>
          <a:p>
            <a:pPr lvl="1">
              <a:lnSpc>
                <a:spcPct val="90000"/>
              </a:lnSpc>
            </a:pPr>
            <a:r>
              <a:rPr lang="ru-RU" sz="1600" dirty="0"/>
              <a:t>Монтажный чертеж – легкий монтаж</a:t>
            </a:r>
            <a:endParaRPr lang="de-DE" sz="1600" dirty="0"/>
          </a:p>
          <a:p>
            <a:pPr lvl="2">
              <a:lnSpc>
                <a:spcPct val="90000"/>
              </a:lnSpc>
            </a:pPr>
            <a:r>
              <a:rPr lang="ru-RU" sz="1400" dirty="0"/>
              <a:t>Автоматическое создание монтажных чертежей для упрощения процесса </a:t>
            </a:r>
            <a:r>
              <a:rPr lang="ru-RU" sz="1400" dirty="0" smtClean="0"/>
              <a:t>монтажа</a:t>
            </a:r>
            <a:endParaRPr lang="de-DE" altLang="ru-RU" sz="14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6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800" b="1" dirty="0" smtClean="0"/>
              <a:t>Сервис и поддержка</a:t>
            </a:r>
            <a:endParaRPr lang="de-DE" altLang="ru-RU" sz="1800" b="1" dirty="0" smtClean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600" dirty="0"/>
              <a:t>Программные интерфейсы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400" dirty="0"/>
              <a:t>Интерфейс экспорта в </a:t>
            </a:r>
            <a:r>
              <a:rPr lang="ru-RU" altLang="ru-RU" sz="1400" dirty="0" err="1"/>
              <a:t>Eplan</a:t>
            </a:r>
            <a:r>
              <a:rPr lang="ru-RU" altLang="ru-RU" sz="1400" dirty="0"/>
              <a:t> </a:t>
            </a:r>
            <a:r>
              <a:rPr lang="ru-RU" altLang="ru-RU" sz="1400" dirty="0" err="1"/>
              <a:t>Electric</a:t>
            </a:r>
            <a:r>
              <a:rPr lang="ru-RU" altLang="ru-RU" sz="1400" dirty="0"/>
              <a:t> P8</a:t>
            </a:r>
            <a:r>
              <a:rPr lang="de-DE" altLang="ru-RU" sz="1400" dirty="0" smtClean="0"/>
              <a:t> </a:t>
            </a:r>
            <a:endParaRPr lang="ru-RU" altLang="ru-RU" sz="1400" dirty="0" smtClean="0"/>
          </a:p>
          <a:p>
            <a:pPr lvl="2" eaLnBrk="1" hangingPunct="1">
              <a:lnSpc>
                <a:spcPct val="90000"/>
              </a:lnSpc>
            </a:pPr>
            <a:r>
              <a:rPr lang="ru-RU" altLang="ru-RU" sz="1400" dirty="0" smtClean="0"/>
              <a:t>Экспорт </a:t>
            </a:r>
            <a:r>
              <a:rPr lang="ru-RU" altLang="ru-RU" sz="1400" dirty="0"/>
              <a:t>спецификации в MS </a:t>
            </a:r>
            <a:r>
              <a:rPr lang="ru-RU" altLang="ru-RU" sz="1400" dirty="0" err="1"/>
              <a:t>Excel</a:t>
            </a:r>
            <a:r>
              <a:rPr lang="de-DE" altLang="ru-RU" sz="1400" dirty="0" smtClean="0"/>
              <a:t> </a:t>
            </a:r>
            <a:endParaRPr lang="ru-RU" altLang="ru-RU" sz="1400" dirty="0" smtClean="0"/>
          </a:p>
          <a:p>
            <a:pPr lvl="2" eaLnBrk="1" hangingPunct="1">
              <a:lnSpc>
                <a:spcPct val="90000"/>
              </a:lnSpc>
            </a:pPr>
            <a:r>
              <a:rPr lang="ru-RU" altLang="ru-RU" sz="1400" dirty="0"/>
              <a:t>Экспорт CAD в DWG или </a:t>
            </a:r>
            <a:r>
              <a:rPr lang="ru-RU" altLang="ru-RU" sz="1400" dirty="0" smtClean="0"/>
              <a:t>DXF</a:t>
            </a:r>
            <a:endParaRPr lang="de-DE" altLang="ru-RU" sz="1400" dirty="0" smtClean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de-DE" altLang="ru-RU" sz="1600" dirty="0" smtClean="0"/>
              <a:t> </a:t>
            </a:r>
            <a:r>
              <a:rPr lang="ru-RU" altLang="ru-RU" sz="1600" dirty="0"/>
              <a:t>Обучения</a:t>
            </a:r>
            <a:endParaRPr lang="de-DE" altLang="ru-RU" sz="16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6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600" dirty="0" smtClean="0"/>
          </a:p>
        </p:txBody>
      </p:sp>
      <p:pic>
        <p:nvPicPr>
          <p:cNvPr id="79878" name="Picture 4" descr="fri100313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"/>
          <a:stretch>
            <a:fillRect/>
          </a:stretch>
        </p:blipFill>
        <p:spPr bwMode="auto">
          <a:xfrm>
            <a:off x="5549900" y="1466850"/>
            <a:ext cx="31972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42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err="1" smtClean="0"/>
              <a:t>электрораспределения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b="-43"/>
          <a:stretch>
            <a:fillRect/>
          </a:stretch>
        </p:blipFill>
        <p:spPr bwMode="auto">
          <a:xfrm>
            <a:off x="304800" y="1196752"/>
            <a:ext cx="85344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43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err="1" smtClean="0"/>
              <a:t>электрораспределения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24745"/>
            <a:ext cx="86409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44</a:t>
            </a:fld>
            <a:endParaRPr lang="de-DE"/>
          </a:p>
        </p:txBody>
      </p:sp>
      <p:pic>
        <p:nvPicPr>
          <p:cNvPr id="1191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196752"/>
            <a:ext cx="549133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1939" name="Picture 3"/>
          <p:cNvPicPr>
            <a:picLocks noChangeAspect="1" noChangeArrowheads="1"/>
          </p:cNvPicPr>
          <p:nvPr/>
        </p:nvPicPr>
        <p:blipFill>
          <a:blip r:embed="rId3" cstate="print"/>
          <a:srcRect b="15"/>
          <a:stretch>
            <a:fillRect/>
          </a:stretch>
        </p:blipFill>
        <p:spPr bwMode="auto">
          <a:xfrm>
            <a:off x="304800" y="1196752"/>
            <a:ext cx="2971800" cy="1927448"/>
          </a:xfrm>
          <a:prstGeom prst="rect">
            <a:avLst/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191940" name="Picture 4"/>
          <p:cNvPicPr>
            <a:picLocks noChangeAspect="1" noChangeArrowheads="1"/>
          </p:cNvPicPr>
          <p:nvPr/>
        </p:nvPicPr>
        <p:blipFill>
          <a:blip r:embed="rId4" cstate="print"/>
          <a:srcRect b="-41"/>
          <a:stretch>
            <a:fillRect/>
          </a:stretch>
        </p:blipFill>
        <p:spPr bwMode="auto">
          <a:xfrm>
            <a:off x="304800" y="3124200"/>
            <a:ext cx="2971800" cy="253704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5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err="1" smtClean="0"/>
              <a:t>электрораспределения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45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err="1" smtClean="0"/>
              <a:t>электрораспределения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1" descr="IMG_214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2635821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9" descr="IMG_19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124744"/>
            <a:ext cx="17859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0" descr="IMG_2100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124744"/>
            <a:ext cx="43132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46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err="1" smtClean="0"/>
              <a:t>электрораспределения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Documents and Settings\a.vystavkin\Мои документы\Выставкин\Обучение и презентации\Презентация для Херборна 3-4 декабря\Невисс\Плавкран ТИТАН\DSC01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96752"/>
            <a:ext cx="576064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Documents and Settings\a.vystavkin\Мои документы\Выставкин\Обучение и презентации\Презентация для Херборна 3-4 декабря\Невисс\Плавкран ТИТАН\Плавкран Тита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24944"/>
            <a:ext cx="291809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96752"/>
            <a:ext cx="1440160" cy="145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1196752"/>
            <a:ext cx="141879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5125" y="700088"/>
            <a:ext cx="8421688" cy="755650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chemeClr val="tx1"/>
                </a:solidFill>
              </a:rPr>
              <a:t>Системы контроля микроклимата</a:t>
            </a:r>
            <a:endParaRPr lang="de-DE" altLang="ru-RU" dirty="0" smtClean="0">
              <a:solidFill>
                <a:schemeClr val="tx1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0361F5-378D-41B1-9465-D5B32D30A089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34821" name="Picture 25" descr="T:\pm-c\int\Media\Bilder\Produktbilder Klima\nach Artikelnummern\Wärmetauscher_Luft_Wasser\Wärmetauscher_Luft_Wasser_3212_337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-89"/>
          <a:stretch>
            <a:fillRect/>
          </a:stretch>
        </p:blipFill>
        <p:spPr bwMode="auto">
          <a:xfrm>
            <a:off x="376238" y="2628900"/>
            <a:ext cx="1966912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Grafik 29" descr="RTT_Filterlüfter_fri10030700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0" b="-108"/>
          <a:stretch>
            <a:fillRect/>
          </a:stretch>
        </p:blipFill>
        <p:spPr bwMode="auto">
          <a:xfrm>
            <a:off x="381000" y="1465263"/>
            <a:ext cx="196215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Grafik 38" descr="Drehzahlregelung_fri10010400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921"/>
          <a:stretch>
            <a:fillRect/>
          </a:stretch>
        </p:blipFill>
        <p:spPr bwMode="auto">
          <a:xfrm>
            <a:off x="2414588" y="4937125"/>
            <a:ext cx="1971675" cy="1119188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Grafik 42" descr="RTT_Heizungen_fri10010470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98" r="23747" b="-9296"/>
          <a:stretch>
            <a:fillRect/>
          </a:stretch>
        </p:blipFill>
        <p:spPr bwMode="auto">
          <a:xfrm>
            <a:off x="381000" y="4926013"/>
            <a:ext cx="197326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5" name="Gruppieren 24"/>
          <p:cNvGrpSpPr>
            <a:grpSpLocks/>
          </p:cNvGrpSpPr>
          <p:nvPr/>
        </p:nvGrpSpPr>
        <p:grpSpPr bwMode="auto">
          <a:xfrm>
            <a:off x="2414588" y="1465263"/>
            <a:ext cx="2000250" cy="1090612"/>
            <a:chOff x="2357422" y="1412875"/>
            <a:chExt cx="2000264" cy="1090800"/>
          </a:xfrm>
        </p:grpSpPr>
        <p:pic>
          <p:nvPicPr>
            <p:cNvPr id="34838" name="Grafik 25" descr="Thermo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01" r="22028" b="3313"/>
            <a:stretch>
              <a:fillRect/>
            </a:stretch>
          </p:blipFill>
          <p:spPr bwMode="auto">
            <a:xfrm>
              <a:off x="3714744" y="1412875"/>
              <a:ext cx="642942" cy="10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9" name="Grafik 32" descr="CoolEfficiencyBaureihe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116" b="70"/>
            <a:stretch>
              <a:fillRect/>
            </a:stretch>
          </p:blipFill>
          <p:spPr bwMode="auto">
            <a:xfrm>
              <a:off x="2357422" y="1412875"/>
              <a:ext cx="1386736" cy="10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6" name="Picture 26" descr="Neue Filterlüfter Render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8" b="-20"/>
          <a:stretch>
            <a:fillRect/>
          </a:stretch>
        </p:blipFill>
        <p:spPr bwMode="auto">
          <a:xfrm>
            <a:off x="4570413" y="1466850"/>
            <a:ext cx="41783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Grafik 28" descr="Outdoor2_.jp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54" r="31413"/>
          <a:stretch>
            <a:fillRect/>
          </a:stretch>
        </p:blipFill>
        <p:spPr bwMode="auto">
          <a:xfrm>
            <a:off x="2422525" y="3786188"/>
            <a:ext cx="197326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Grafik 38" descr="Rittal TopTherm Chiller_20x28.jpg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9" b="5"/>
          <a:stretch>
            <a:fillRect/>
          </a:stretch>
        </p:blipFill>
        <p:spPr bwMode="auto">
          <a:xfrm>
            <a:off x="387350" y="3786188"/>
            <a:ext cx="19716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6" descr="R:\Pm3\PM Klima Markt\!Stoll\PM Klimatisierung\Bilder\Bilder für Präsentationen\Klima\it.jpg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69" r="28983" b="17786"/>
          <a:stretch>
            <a:fillRect/>
          </a:stretch>
        </p:blipFill>
        <p:spPr bwMode="auto">
          <a:xfrm>
            <a:off x="2425700" y="2636838"/>
            <a:ext cx="197167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376238" y="2322513"/>
            <a:ext cx="1966912" cy="233362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36000" rIns="36000"/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latin typeface="+mn-lt"/>
                <a:ea typeface="ＭＳ Ｐゴシック" charset="-128"/>
              </a:rPr>
              <a:t>Охлаждение воздухом</a:t>
            </a:r>
            <a:endParaRPr lang="de-DE" sz="1200" dirty="0">
              <a:latin typeface="+mn-lt"/>
              <a:ea typeface="ＭＳ Ｐゴシック" charset="-128"/>
            </a:endParaRP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2414588" y="2319338"/>
            <a:ext cx="2003425" cy="2476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latin typeface="+mn-lt"/>
                <a:ea typeface="ＭＳ Ｐゴシック" charset="-128"/>
              </a:rPr>
              <a:t>Холодильные </a:t>
            </a:r>
            <a:r>
              <a:rPr lang="ru-RU" sz="1200" dirty="0" smtClean="0">
                <a:latin typeface="+mn-lt"/>
                <a:ea typeface="ＭＳ Ｐゴシック" charset="-128"/>
              </a:rPr>
              <a:t>агрегаты</a:t>
            </a:r>
            <a:endParaRPr lang="ru-RU" sz="1200" dirty="0">
              <a:latin typeface="+mn-lt"/>
              <a:ea typeface="ＭＳ Ｐゴシック" charset="-128"/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376238" y="3478213"/>
            <a:ext cx="1966912" cy="247650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1050" dirty="0">
                <a:latin typeface="+mn-lt"/>
                <a:ea typeface="ＭＳ Ｐゴシック" charset="-128"/>
              </a:rPr>
              <a:t>Жидкостное охлаждение </a:t>
            </a:r>
            <a:r>
              <a:rPr lang="de-DE" sz="1050" dirty="0">
                <a:latin typeface="+mn-lt"/>
                <a:ea typeface="ＭＳ Ｐゴシック" charset="-128"/>
              </a:rPr>
              <a:t>IE</a:t>
            </a:r>
          </a:p>
        </p:txBody>
      </p:sp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387350" y="4630738"/>
            <a:ext cx="1971675" cy="247650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1200" dirty="0" err="1">
                <a:latin typeface="+mn-lt"/>
                <a:ea typeface="ＭＳ Ｐゴシック" charset="-128"/>
              </a:rPr>
              <a:t>Чиллеры</a:t>
            </a:r>
            <a:endParaRPr lang="de-DE" sz="1200" dirty="0">
              <a:latin typeface="+mn-lt"/>
              <a:ea typeface="ＭＳ Ｐゴシック" charset="-128"/>
            </a:endParaRPr>
          </a:p>
        </p:txBody>
      </p:sp>
      <p:sp>
        <p:nvSpPr>
          <p:cNvPr id="43" name="Text Box 26"/>
          <p:cNvSpPr txBox="1">
            <a:spLocks noChangeArrowheads="1"/>
          </p:cNvSpPr>
          <p:nvPr/>
        </p:nvSpPr>
        <p:spPr bwMode="auto">
          <a:xfrm>
            <a:off x="2424113" y="3476625"/>
            <a:ext cx="1971675" cy="247650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1100" dirty="0">
                <a:latin typeface="+mn-lt"/>
                <a:ea typeface="ＭＳ Ｐゴシック" charset="-128"/>
              </a:rPr>
              <a:t>Жидкостное охлаждение </a:t>
            </a:r>
            <a:r>
              <a:rPr lang="de-DE" sz="1100" dirty="0">
                <a:latin typeface="+mn-lt"/>
                <a:ea typeface="ＭＳ Ｐゴシック" charset="-128"/>
              </a:rPr>
              <a:t>IT</a:t>
            </a:r>
          </a:p>
        </p:txBody>
      </p:sp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2422525" y="4630738"/>
            <a:ext cx="1971675" cy="247650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900" dirty="0">
                <a:latin typeface="+mn-lt"/>
                <a:ea typeface="ＭＳ Ｐゴシック" charset="-128"/>
              </a:rPr>
              <a:t>Контроль микроклимата </a:t>
            </a:r>
            <a:r>
              <a:rPr lang="de-DE" sz="900" dirty="0">
                <a:latin typeface="+mn-lt"/>
                <a:ea typeface="ＭＳ Ｐゴシック" charset="-128"/>
              </a:rPr>
              <a:t>Outdoor</a:t>
            </a: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377825" y="5811838"/>
            <a:ext cx="1971675" cy="247650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latin typeface="+mn-lt"/>
                <a:ea typeface="ＭＳ Ｐゴシック" charset="-128"/>
              </a:rPr>
              <a:t>Обогреватели</a:t>
            </a:r>
            <a:endParaRPr lang="de-DE" sz="1200" dirty="0">
              <a:latin typeface="+mn-lt"/>
              <a:ea typeface="ＭＳ Ｐゴシック" charset="-128"/>
            </a:endParaRP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414588" y="5811838"/>
            <a:ext cx="1978025" cy="244475"/>
          </a:xfrm>
          <a:prstGeom prst="rect">
            <a:avLst/>
          </a:prstGeom>
          <a:solidFill>
            <a:srgbClr val="EAEAEA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ru-RU" sz="1200" dirty="0">
                <a:latin typeface="+mn-lt"/>
                <a:ea typeface="ＭＳ Ｐゴシック" charset="-128"/>
              </a:rPr>
              <a:t>Комплектующие</a:t>
            </a:r>
            <a:endParaRPr lang="de-DE" sz="1200" dirty="0">
              <a:latin typeface="+mn-lt"/>
              <a:ea typeface="ＭＳ Ｐゴシック" charset="-128"/>
            </a:endParaRPr>
          </a:p>
        </p:txBody>
      </p:sp>
      <p:pic>
        <p:nvPicPr>
          <p:cNvPr id="24" name="Picture 8" descr="Rittal_Claim_e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контроля микроклимата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Промышленное производство – контроль микроклимата</a:t>
            </a: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pic>
        <p:nvPicPr>
          <p:cNvPr id="87043" name="Picture 5" descr="gesamtgrafik_offen_Fabrik_der_Zukunf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64" t="20139" r="31" b="-66"/>
          <a:stretch>
            <a:fillRect/>
          </a:stretch>
        </p:blipFill>
        <p:spPr bwMode="auto">
          <a:xfrm>
            <a:off x="358775" y="1343025"/>
            <a:ext cx="829310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feld 55"/>
          <p:cNvSpPr txBox="1">
            <a:spLocks noChangeArrowheads="1"/>
          </p:cNvSpPr>
          <p:nvPr/>
        </p:nvSpPr>
        <p:spPr bwMode="auto">
          <a:xfrm>
            <a:off x="566738" y="2036763"/>
            <a:ext cx="2951956" cy="646331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>
                <a:cs typeface="Arial" pitchFamily="34" charset="0"/>
              </a:rPr>
              <a:t>Охлаждение ЦОД с помощью воздуха и воды:</a:t>
            </a:r>
          </a:p>
          <a:p>
            <a:pPr algn="l"/>
            <a:r>
              <a:rPr lang="ru-RU" sz="1200" b="1" dirty="0" err="1">
                <a:cs typeface="Arial" pitchFamily="34" charset="0"/>
              </a:rPr>
              <a:t>Liquid</a:t>
            </a:r>
            <a:r>
              <a:rPr lang="ru-RU" sz="1200" b="1" dirty="0">
                <a:cs typeface="Arial" pitchFamily="34" charset="0"/>
              </a:rPr>
              <a:t> </a:t>
            </a:r>
            <a:r>
              <a:rPr lang="ru-RU" sz="1200" b="1" dirty="0" err="1">
                <a:cs typeface="Arial" pitchFamily="34" charset="0"/>
              </a:rPr>
              <a:t>Cooling</a:t>
            </a:r>
            <a:r>
              <a:rPr lang="ru-RU" sz="1200" b="1" dirty="0">
                <a:cs typeface="Arial" pitchFamily="34" charset="0"/>
              </a:rPr>
              <a:t> </a:t>
            </a:r>
            <a:r>
              <a:rPr lang="ru-RU" sz="1200" b="1" dirty="0" err="1">
                <a:cs typeface="Arial" pitchFamily="34" charset="0"/>
              </a:rPr>
              <a:t>Package</a:t>
            </a:r>
            <a:r>
              <a:rPr lang="ru-RU" sz="1200" b="1" dirty="0">
                <a:cs typeface="Arial" pitchFamily="34" charset="0"/>
              </a:rPr>
              <a:t> (12 – 40 кВт)</a:t>
            </a:r>
          </a:p>
        </p:txBody>
      </p:sp>
      <p:sp>
        <p:nvSpPr>
          <p:cNvPr id="87045" name="Textfeld 67"/>
          <p:cNvSpPr txBox="1">
            <a:spLocks noChangeArrowheads="1"/>
          </p:cNvSpPr>
          <p:nvPr/>
        </p:nvSpPr>
        <p:spPr bwMode="auto">
          <a:xfrm>
            <a:off x="633412" y="3074988"/>
            <a:ext cx="2642444" cy="646331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>
                <a:cs typeface="Arial" pitchFamily="34" charset="0"/>
              </a:rPr>
              <a:t>Охлаждение через фальшпол: климатическая система помещения (23 – 54 кВт)</a:t>
            </a:r>
          </a:p>
        </p:txBody>
      </p:sp>
      <p:grpSp>
        <p:nvGrpSpPr>
          <p:cNvPr id="87046" name="Ellipse 65"/>
          <p:cNvGrpSpPr>
            <a:grpSpLocks/>
          </p:cNvGrpSpPr>
          <p:nvPr/>
        </p:nvGrpSpPr>
        <p:grpSpPr bwMode="auto">
          <a:xfrm>
            <a:off x="1138238" y="2898775"/>
            <a:ext cx="238125" cy="231775"/>
            <a:chOff x="140208" y="4194048"/>
            <a:chExt cx="237744" cy="231648"/>
          </a:xfrm>
        </p:grpSpPr>
        <p:pic>
          <p:nvPicPr>
            <p:cNvPr id="87078" name="Ellipse 6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08" y="4194048"/>
              <a:ext cx="237744" cy="231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79" name="Text Box 8"/>
            <p:cNvSpPr txBox="1">
              <a:spLocks noChangeArrowheads="1"/>
            </p:cNvSpPr>
            <p:nvPr/>
          </p:nvSpPr>
          <p:spPr bwMode="auto">
            <a:xfrm>
              <a:off x="197812" y="4250698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87047" name="Textfeld 68"/>
          <p:cNvSpPr txBox="1">
            <a:spLocks noChangeArrowheads="1"/>
          </p:cNvSpPr>
          <p:nvPr/>
        </p:nvSpPr>
        <p:spPr bwMode="auto">
          <a:xfrm>
            <a:off x="3589338" y="2090738"/>
            <a:ext cx="3622674" cy="646331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 err="1">
                <a:cs typeface="Arial" pitchFamily="34" charset="0"/>
              </a:rPr>
              <a:t>Outdoor</a:t>
            </a:r>
            <a:r>
              <a:rPr lang="ru-RU" sz="1200" b="1" dirty="0">
                <a:cs typeface="Arial" pitchFamily="34" charset="0"/>
              </a:rPr>
              <a:t>-контроль микроклимата :</a:t>
            </a:r>
          </a:p>
          <a:p>
            <a:pPr algn="l"/>
            <a:r>
              <a:rPr lang="ru-RU" sz="1200" b="1" dirty="0" err="1">
                <a:cs typeface="Arial" pitchFamily="34" charset="0"/>
              </a:rPr>
              <a:t>Outdoor</a:t>
            </a:r>
            <a:r>
              <a:rPr lang="ru-RU" sz="1200" b="1" dirty="0">
                <a:cs typeface="Arial" pitchFamily="34" charset="0"/>
              </a:rPr>
              <a:t>-холодильные агрегаты (1 – 2,5 кВт) и теплообменники (85 Вт/K – 135 Вт/K)</a:t>
            </a:r>
          </a:p>
        </p:txBody>
      </p:sp>
      <p:grpSp>
        <p:nvGrpSpPr>
          <p:cNvPr id="87048" name="Ellipse 69"/>
          <p:cNvGrpSpPr>
            <a:grpSpLocks/>
          </p:cNvGrpSpPr>
          <p:nvPr/>
        </p:nvGrpSpPr>
        <p:grpSpPr bwMode="auto">
          <a:xfrm>
            <a:off x="6096000" y="1938338"/>
            <a:ext cx="212725" cy="207962"/>
            <a:chOff x="6096000" y="2310384"/>
            <a:chExt cx="213360" cy="207264"/>
          </a:xfrm>
        </p:grpSpPr>
        <p:pic>
          <p:nvPicPr>
            <p:cNvPr id="87076" name="Ellipse 69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310384"/>
              <a:ext cx="213360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77" name="Text Box 15"/>
            <p:cNvSpPr txBox="1">
              <a:spLocks noChangeArrowheads="1"/>
            </p:cNvSpPr>
            <p:nvPr/>
          </p:nvSpPr>
          <p:spPr bwMode="auto">
            <a:xfrm>
              <a:off x="6143091" y="235440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87049" name="Textfeld 70"/>
          <p:cNvSpPr txBox="1">
            <a:spLocks noChangeArrowheads="1"/>
          </p:cNvSpPr>
          <p:nvPr/>
        </p:nvSpPr>
        <p:spPr bwMode="auto">
          <a:xfrm>
            <a:off x="5572125" y="3311525"/>
            <a:ext cx="3571875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>
                <a:cs typeface="Arial" pitchFamily="34" charset="0"/>
              </a:rPr>
              <a:t>Охлаждение распределительных шкафов: потолочные и настенные холодильные агрегаты, климат. двери</a:t>
            </a:r>
            <a:r>
              <a:rPr lang="en-US" sz="1200" b="1" dirty="0">
                <a:cs typeface="Arial" pitchFamily="34" charset="0"/>
              </a:rPr>
              <a:t> </a:t>
            </a:r>
            <a:r>
              <a:rPr lang="ru-RU" sz="1200" b="1" dirty="0">
                <a:cs typeface="Arial" pitchFamily="34" charset="0"/>
              </a:rPr>
              <a:t>(300 Вт – 4 кВт)</a:t>
            </a:r>
          </a:p>
          <a:p>
            <a:pPr algn="l"/>
            <a:r>
              <a:rPr lang="ru-RU" sz="1200" b="1" dirty="0">
                <a:cs typeface="Arial" pitchFamily="34" charset="0"/>
              </a:rPr>
              <a:t>Фильтрующие вентиляторы </a:t>
            </a:r>
            <a:r>
              <a:rPr lang="de-DE" sz="1200" b="1" dirty="0">
                <a:cs typeface="Arial" pitchFamily="34" charset="0"/>
              </a:rPr>
              <a:t>(20</a:t>
            </a:r>
            <a:r>
              <a:rPr lang="ru-RU" sz="1200" b="1" dirty="0">
                <a:cs typeface="Arial" pitchFamily="34" charset="0"/>
              </a:rPr>
              <a:t> </a:t>
            </a:r>
            <a:r>
              <a:rPr lang="de-DE" sz="1200" b="1" dirty="0">
                <a:cs typeface="Arial" pitchFamily="34" charset="0"/>
              </a:rPr>
              <a:t>–</a:t>
            </a:r>
            <a:r>
              <a:rPr lang="ru-RU" sz="1200" b="1" dirty="0">
                <a:cs typeface="Arial" pitchFamily="34" charset="0"/>
              </a:rPr>
              <a:t> </a:t>
            </a:r>
            <a:r>
              <a:rPr lang="de-DE" sz="1200" b="1" dirty="0">
                <a:cs typeface="Arial" pitchFamily="34" charset="0"/>
              </a:rPr>
              <a:t>900</a:t>
            </a:r>
            <a:r>
              <a:rPr lang="ru-RU" sz="1200" b="1" dirty="0">
                <a:cs typeface="Arial" pitchFamily="34" charset="0"/>
              </a:rPr>
              <a:t> м</a:t>
            </a:r>
            <a:r>
              <a:rPr lang="de-DE" sz="1200" b="1" dirty="0">
                <a:cs typeface="Arial" pitchFamily="34" charset="0"/>
              </a:rPr>
              <a:t>³/</a:t>
            </a:r>
            <a:r>
              <a:rPr lang="ru-RU" sz="1200" b="1" dirty="0">
                <a:cs typeface="Arial" pitchFamily="34" charset="0"/>
              </a:rPr>
              <a:t>ч</a:t>
            </a:r>
            <a:r>
              <a:rPr lang="de-DE" sz="1200" b="1" dirty="0">
                <a:cs typeface="Arial" pitchFamily="34" charset="0"/>
              </a:rPr>
              <a:t>)</a:t>
            </a:r>
            <a:endParaRPr lang="de-DE" sz="1200" b="1" dirty="0">
              <a:latin typeface="Helvetica" pitchFamily="34" charset="0"/>
            </a:endParaRPr>
          </a:p>
        </p:txBody>
      </p:sp>
      <p:grpSp>
        <p:nvGrpSpPr>
          <p:cNvPr id="87050" name="Ellipse 71"/>
          <p:cNvGrpSpPr>
            <a:grpSpLocks/>
          </p:cNvGrpSpPr>
          <p:nvPr/>
        </p:nvGrpSpPr>
        <p:grpSpPr bwMode="auto">
          <a:xfrm>
            <a:off x="5438775" y="3798888"/>
            <a:ext cx="212725" cy="206375"/>
            <a:chOff x="5029200" y="3474720"/>
            <a:chExt cx="213360" cy="207264"/>
          </a:xfrm>
        </p:grpSpPr>
        <p:pic>
          <p:nvPicPr>
            <p:cNvPr id="87074" name="Ellipse 71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474720"/>
              <a:ext cx="213360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75" name="Text Box 19"/>
            <p:cNvSpPr txBox="1">
              <a:spLocks noChangeArrowheads="1"/>
            </p:cNvSpPr>
            <p:nvPr/>
          </p:nvSpPr>
          <p:spPr bwMode="auto">
            <a:xfrm>
              <a:off x="5076291" y="3518767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87051" name="Textfeld 72"/>
          <p:cNvSpPr txBox="1">
            <a:spLocks noChangeArrowheads="1"/>
          </p:cNvSpPr>
          <p:nvPr/>
        </p:nvSpPr>
        <p:spPr bwMode="auto">
          <a:xfrm>
            <a:off x="2555776" y="4800600"/>
            <a:ext cx="2736949" cy="10156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>
                <a:cs typeface="Arial" pitchFamily="34" charset="0"/>
              </a:rPr>
              <a:t>Охлаждение шкафов с помощью воздуха и воды: </a:t>
            </a:r>
            <a:r>
              <a:rPr lang="ru-RU" sz="1200" b="1" dirty="0" err="1">
                <a:cs typeface="Arial" pitchFamily="34" charset="0"/>
              </a:rPr>
              <a:t>воздухо</a:t>
            </a:r>
            <a:r>
              <a:rPr lang="ru-RU" sz="1200" b="1" dirty="0">
                <a:cs typeface="Arial" pitchFamily="34" charset="0"/>
              </a:rPr>
              <a:t>-воздушные (17,5 – 90 Вт/K) или </a:t>
            </a:r>
            <a:r>
              <a:rPr lang="ru-RU" sz="1200" b="1" dirty="0" err="1">
                <a:cs typeface="Arial" pitchFamily="34" charset="0"/>
              </a:rPr>
              <a:t>воздухо</a:t>
            </a:r>
            <a:r>
              <a:rPr lang="ru-RU" sz="1200" b="1" dirty="0">
                <a:cs typeface="Arial" pitchFamily="34" charset="0"/>
              </a:rPr>
              <a:t>-водяные теплообменники (300 Вт – 7 кВт)</a:t>
            </a:r>
          </a:p>
        </p:txBody>
      </p:sp>
      <p:grpSp>
        <p:nvGrpSpPr>
          <p:cNvPr id="87052" name="Ellipse 73"/>
          <p:cNvGrpSpPr>
            <a:grpSpLocks/>
          </p:cNvGrpSpPr>
          <p:nvPr/>
        </p:nvGrpSpPr>
        <p:grpSpPr bwMode="auto">
          <a:xfrm>
            <a:off x="4630738" y="4656138"/>
            <a:ext cx="207962" cy="212725"/>
            <a:chOff x="4602480" y="4760976"/>
            <a:chExt cx="207264" cy="213360"/>
          </a:xfrm>
        </p:grpSpPr>
        <p:pic>
          <p:nvPicPr>
            <p:cNvPr id="87072" name="Ellipse 73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2480" y="4760976"/>
              <a:ext cx="207264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73" name="Text Box 23"/>
            <p:cNvSpPr txBox="1">
              <a:spLocks noChangeArrowheads="1"/>
            </p:cNvSpPr>
            <p:nvPr/>
          </p:nvSpPr>
          <p:spPr bwMode="auto">
            <a:xfrm>
              <a:off x="4645981" y="4807380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87053" name="Textfeld 74"/>
          <p:cNvSpPr txBox="1">
            <a:spLocks noChangeArrowheads="1"/>
          </p:cNvSpPr>
          <p:nvPr/>
        </p:nvSpPr>
        <p:spPr bwMode="auto">
          <a:xfrm>
            <a:off x="6637338" y="4378325"/>
            <a:ext cx="2014537" cy="646331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>
                <a:cs typeface="Arial" pitchFamily="34" charset="0"/>
              </a:rPr>
              <a:t>Охлаждение машин и процессов: IE-</a:t>
            </a:r>
            <a:r>
              <a:rPr lang="ru-RU" sz="1200" b="1" dirty="0" err="1">
                <a:cs typeface="Arial" pitchFamily="34" charset="0"/>
              </a:rPr>
              <a:t>чиллеры</a:t>
            </a:r>
            <a:r>
              <a:rPr lang="ru-RU" sz="1200" b="1" dirty="0">
                <a:cs typeface="Arial" pitchFamily="34" charset="0"/>
              </a:rPr>
              <a:t> (1 кВт – 40 кВт)</a:t>
            </a:r>
          </a:p>
        </p:txBody>
      </p:sp>
      <p:grpSp>
        <p:nvGrpSpPr>
          <p:cNvPr id="87054" name="Ellipse 75"/>
          <p:cNvGrpSpPr>
            <a:grpSpLocks/>
          </p:cNvGrpSpPr>
          <p:nvPr/>
        </p:nvGrpSpPr>
        <p:grpSpPr bwMode="auto">
          <a:xfrm>
            <a:off x="6508750" y="4240213"/>
            <a:ext cx="207963" cy="207962"/>
            <a:chOff x="6394704" y="4297680"/>
            <a:chExt cx="207264" cy="207264"/>
          </a:xfrm>
        </p:grpSpPr>
        <p:pic>
          <p:nvPicPr>
            <p:cNvPr id="87070" name="Ellipse 75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704" y="4297680"/>
              <a:ext cx="20726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71" name="Text Box 27"/>
            <p:cNvSpPr txBox="1">
              <a:spLocks noChangeArrowheads="1"/>
            </p:cNvSpPr>
            <p:nvPr/>
          </p:nvSpPr>
          <p:spPr bwMode="auto">
            <a:xfrm>
              <a:off x="6438930" y="4339998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pic>
        <p:nvPicPr>
          <p:cNvPr id="8705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7125" y="1343025"/>
            <a:ext cx="527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6" name="Textfeld 77"/>
          <p:cNvSpPr txBox="1">
            <a:spLocks noChangeArrowheads="1"/>
          </p:cNvSpPr>
          <p:nvPr/>
        </p:nvSpPr>
        <p:spPr bwMode="auto">
          <a:xfrm>
            <a:off x="1744663" y="1481138"/>
            <a:ext cx="3548062" cy="46166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>
                <a:cs typeface="Arial" pitchFamily="34" charset="0"/>
              </a:rPr>
              <a:t>Охлаждение ЦОД и помещений: IT-</a:t>
            </a:r>
            <a:r>
              <a:rPr lang="ru-RU" sz="1200" b="1" dirty="0" err="1">
                <a:cs typeface="Arial" pitchFamily="34" charset="0"/>
              </a:rPr>
              <a:t>чиллер</a:t>
            </a:r>
            <a:r>
              <a:rPr lang="ru-RU" sz="1200" b="1" dirty="0">
                <a:cs typeface="Arial" pitchFamily="34" charset="0"/>
              </a:rPr>
              <a:t> + естественное охлаждение (15 – 462 кВт)</a:t>
            </a:r>
          </a:p>
        </p:txBody>
      </p:sp>
      <p:grpSp>
        <p:nvGrpSpPr>
          <p:cNvPr id="87057" name="Ellipse 78"/>
          <p:cNvGrpSpPr>
            <a:grpSpLocks/>
          </p:cNvGrpSpPr>
          <p:nvPr/>
        </p:nvGrpSpPr>
        <p:grpSpPr bwMode="auto">
          <a:xfrm>
            <a:off x="1511300" y="1487488"/>
            <a:ext cx="238125" cy="206375"/>
            <a:chOff x="615696" y="1688592"/>
            <a:chExt cx="237744" cy="207264"/>
          </a:xfrm>
        </p:grpSpPr>
        <p:pic>
          <p:nvPicPr>
            <p:cNvPr id="87068" name="Ellipse 78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69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pic>
        <p:nvPicPr>
          <p:cNvPr id="8705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025" y="4881563"/>
            <a:ext cx="44291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59" name="Textfeld 81"/>
          <p:cNvSpPr txBox="1">
            <a:spLocks noChangeArrowheads="1"/>
          </p:cNvSpPr>
          <p:nvPr/>
        </p:nvSpPr>
        <p:spPr bwMode="auto">
          <a:xfrm>
            <a:off x="411163" y="5310188"/>
            <a:ext cx="2201862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200" b="1" dirty="0">
                <a:cs typeface="Arial" pitchFamily="34" charset="0"/>
              </a:rPr>
              <a:t>Охлаждение и обогрев командных панелей с помощью техники </a:t>
            </a:r>
            <a:r>
              <a:rPr lang="ru-RU" sz="1200" b="1" dirty="0" err="1">
                <a:cs typeface="Arial" pitchFamily="34" charset="0"/>
              </a:rPr>
              <a:t>Пельтье</a:t>
            </a:r>
            <a:r>
              <a:rPr lang="ru-RU" sz="1200" b="1" dirty="0">
                <a:cs typeface="Arial" pitchFamily="34" charset="0"/>
              </a:rPr>
              <a:t> (100 Вт)</a:t>
            </a:r>
          </a:p>
        </p:txBody>
      </p:sp>
      <p:grpSp>
        <p:nvGrpSpPr>
          <p:cNvPr id="87060" name="Ellipse 84"/>
          <p:cNvGrpSpPr>
            <a:grpSpLocks/>
          </p:cNvGrpSpPr>
          <p:nvPr/>
        </p:nvGrpSpPr>
        <p:grpSpPr bwMode="auto">
          <a:xfrm>
            <a:off x="750888" y="5095875"/>
            <a:ext cx="212725" cy="214313"/>
            <a:chOff x="950976" y="5291328"/>
            <a:chExt cx="213360" cy="213360"/>
          </a:xfrm>
        </p:grpSpPr>
        <p:pic>
          <p:nvPicPr>
            <p:cNvPr id="87066" name="Ellipse 84"/>
            <p:cNvPicPr>
              <a:picLocks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976" y="5291328"/>
              <a:ext cx="213360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67" name="Text Box 38"/>
            <p:cNvSpPr txBox="1">
              <a:spLocks noChangeArrowheads="1"/>
            </p:cNvSpPr>
            <p:nvPr/>
          </p:nvSpPr>
          <p:spPr bwMode="auto">
            <a:xfrm>
              <a:off x="997347" y="5336298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grpSp>
        <p:nvGrpSpPr>
          <p:cNvPr id="87061" name="Ellipse 78"/>
          <p:cNvGrpSpPr>
            <a:grpSpLocks/>
          </p:cNvGrpSpPr>
          <p:nvPr/>
        </p:nvGrpSpPr>
        <p:grpSpPr bwMode="auto">
          <a:xfrm>
            <a:off x="404813" y="2162175"/>
            <a:ext cx="238125" cy="206375"/>
            <a:chOff x="615696" y="1688592"/>
            <a:chExt cx="237744" cy="207264"/>
          </a:xfrm>
        </p:grpSpPr>
        <p:pic>
          <p:nvPicPr>
            <p:cNvPr id="87064" name="Ellipse 78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65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50BD7C1-85A2-45BE-BE6B-3A8DB5CF5C6C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40" name="Picture 8" descr="Rittal_Claim_e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ChangeArrowheads="1"/>
          </p:cNvSpPr>
          <p:nvPr/>
        </p:nvSpPr>
        <p:spPr bwMode="auto">
          <a:xfrm>
            <a:off x="2916238" y="908050"/>
            <a:ext cx="8455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en-US" altLang="ru-RU"/>
          </a:p>
        </p:txBody>
      </p:sp>
      <p:sp>
        <p:nvSpPr>
          <p:cNvPr id="89091" name="Rectangle 10"/>
          <p:cNvSpPr>
            <a:spLocks noChangeArrowheads="1"/>
          </p:cNvSpPr>
          <p:nvPr/>
        </p:nvSpPr>
        <p:spPr bwMode="auto">
          <a:xfrm>
            <a:off x="358775" y="2841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ru-RU" altLang="ru-RU" b="1" dirty="0" smtClean="0">
                <a:solidFill>
                  <a:schemeClr val="tx2"/>
                </a:solidFill>
                <a:ea typeface="ヒラギノ角ゴ Pro W3" charset="-128"/>
              </a:rPr>
              <a:t>Системы контроля микроклимата</a:t>
            </a:r>
            <a:r>
              <a:rPr lang="de-DE" altLang="ru-RU" sz="3000" b="1" dirty="0">
                <a:solidFill>
                  <a:schemeClr val="tx2"/>
                </a:solidFill>
                <a:ea typeface="ヒラギノ角ゴ Pro W3" charset="-128"/>
              </a:rPr>
              <a:t/>
            </a:r>
            <a:br>
              <a:rPr lang="de-DE" altLang="ru-RU" sz="3000" b="1" dirty="0">
                <a:solidFill>
                  <a:schemeClr val="tx2"/>
                </a:solidFill>
                <a:ea typeface="ヒラギノ角ゴ Pro W3" charset="-128"/>
              </a:rPr>
            </a:br>
            <a:r>
              <a:rPr lang="ru-RU" altLang="ru-RU" sz="2000" dirty="0">
                <a:ea typeface="ヒラギノ角ゴ Pro W3" charset="-128"/>
              </a:rPr>
              <a:t>Фильтрующие вентиляторы</a:t>
            </a:r>
            <a:endParaRPr lang="de-DE" altLang="ru-RU" sz="2000" dirty="0">
              <a:ea typeface="ヒラギノ角ゴ Pro W3" charset="-128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FC11BB-BB91-4ABA-9BB0-75ED536DE838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sp>
        <p:nvSpPr>
          <p:cNvPr id="80903" name="Text Box 2"/>
          <p:cNvSpPr txBox="1">
            <a:spLocks noChangeArrowheads="1"/>
          </p:cNvSpPr>
          <p:nvPr/>
        </p:nvSpPr>
        <p:spPr bwMode="auto">
          <a:xfrm>
            <a:off x="319088" y="1411288"/>
            <a:ext cx="6917208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4992"/>
              </a:buClr>
              <a:buSzPct val="100000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</a:rPr>
              <a:t>Стандартные классы мощности 20-700 м³/ч, EC исполнение </a:t>
            </a:r>
            <a:r>
              <a:rPr lang="ru-RU" sz="1400" dirty="0" smtClean="0">
                <a:ea typeface="MS Gothic" pitchFamily="49" charset="-128"/>
              </a:rPr>
              <a:t>                    900 </a:t>
            </a:r>
            <a:r>
              <a:rPr lang="ru-RU" sz="1400" dirty="0">
                <a:ea typeface="MS Gothic" pitchFamily="49" charset="-128"/>
              </a:rPr>
              <a:t>м³/ч</a:t>
            </a:r>
          </a:p>
          <a:p>
            <a:pPr lvl="1" algn="l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</a:rPr>
              <a:t>Применение инновационных диагональных вентиляторов: </a:t>
            </a:r>
            <a:r>
              <a:rPr lang="ru-RU" sz="1400" dirty="0" smtClean="0">
                <a:ea typeface="MS Gothic" pitchFamily="49" charset="-128"/>
              </a:rPr>
              <a:t>большая </a:t>
            </a:r>
            <a:r>
              <a:rPr lang="ru-RU" sz="1400" dirty="0">
                <a:ea typeface="MS Gothic" pitchFamily="49" charset="-128"/>
              </a:rPr>
              <a:t>мощность и эффективность по сравнение со старой серией</a:t>
            </a:r>
          </a:p>
          <a:p>
            <a:pPr lvl="1" algn="l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</a:rPr>
              <a:t>В стандартном исполнении: возможность регулирование скорости </a:t>
            </a:r>
            <a:r>
              <a:rPr lang="ru-RU" sz="1400" dirty="0" smtClean="0">
                <a:ea typeface="MS Gothic" pitchFamily="49" charset="-128"/>
              </a:rPr>
              <a:t>           и </a:t>
            </a:r>
            <a:r>
              <a:rPr lang="ru-RU" sz="1400" dirty="0">
                <a:ea typeface="MS Gothic" pitchFamily="49" charset="-128"/>
              </a:rPr>
              <a:t>контроля вентилятора</a:t>
            </a:r>
          </a:p>
          <a:p>
            <a:pPr lvl="1" algn="l">
              <a:lnSpc>
                <a:spcPts val="1500"/>
              </a:lnSpc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</a:rPr>
              <a:t>Стандартная степень защиты </a:t>
            </a:r>
            <a:r>
              <a:rPr lang="ru-RU" sz="1400" dirty="0" smtClean="0">
                <a:ea typeface="MS Gothic" pitchFamily="49" charset="-128"/>
              </a:rPr>
              <a:t>IP 54</a:t>
            </a:r>
            <a:r>
              <a:rPr lang="ru-RU" sz="1400" dirty="0">
                <a:ea typeface="MS Gothic" pitchFamily="49" charset="-128"/>
              </a:rPr>
              <a:t>, совместно с защитным </a:t>
            </a:r>
            <a:r>
              <a:rPr lang="ru-RU" sz="1400" dirty="0" smtClean="0">
                <a:ea typeface="MS Gothic" pitchFamily="49" charset="-128"/>
              </a:rPr>
              <a:t>           кожухом IP 56</a:t>
            </a:r>
            <a:endParaRPr lang="de-DE" sz="1400" dirty="0" smtClean="0">
              <a:ea typeface="MS Gothic" pitchFamily="49" charset="-128"/>
            </a:endParaRPr>
          </a:p>
          <a:p>
            <a:pPr algn="l">
              <a:spcBef>
                <a:spcPct val="20000"/>
              </a:spcBef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</a:p>
          <a:p>
            <a:pPr lvl="1" algn="l">
              <a:lnSpc>
                <a:spcPts val="15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Все монтируется без инструмента: монтаж на шкаф, подключение питания, смена направления потока, замена прокладки</a:t>
            </a:r>
          </a:p>
          <a:p>
            <a:pPr lvl="1" algn="l">
              <a:lnSpc>
                <a:spcPts val="15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Превентивный контроль: немедленно при остановке вентилятора </a:t>
            </a:r>
            <a:r>
              <a:rPr lang="ru-RU" sz="1400" dirty="0" smtClean="0"/>
              <a:t>            (</a:t>
            </a:r>
            <a:r>
              <a:rPr lang="ru-RU" sz="1400" dirty="0"/>
              <a:t>а не тогда, когда температура повысится</a:t>
            </a:r>
            <a:r>
              <a:rPr lang="ru-RU" sz="1400" dirty="0" smtClean="0"/>
              <a:t>)</a:t>
            </a:r>
            <a:endParaRPr lang="de-DE" sz="1400" dirty="0" smtClean="0">
              <a:ea typeface="MS Gothic" pitchFamily="49" charset="-128"/>
              <a:sym typeface="Wingdings" pitchFamily="2" charset="2"/>
            </a:endParaRPr>
          </a:p>
          <a:p>
            <a:pPr lvl="1" algn="l">
              <a:lnSpc>
                <a:spcPts val="15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endParaRPr lang="de-DE" sz="500" dirty="0" smtClean="0">
              <a:ea typeface="MS Gothic" pitchFamily="49" charset="-128"/>
              <a:sym typeface="Wingdings" pitchFamily="2" charset="2"/>
            </a:endParaRPr>
          </a:p>
          <a:p>
            <a:pPr marL="266700" indent="-266700" algn="l">
              <a:spcBef>
                <a:spcPct val="20000"/>
              </a:spcBef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666750" lvl="1" algn="l">
              <a:lnSpc>
                <a:spcPts val="15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  <a:sym typeface="Wingdings" pitchFamily="2" charset="2"/>
              </a:rPr>
              <a:t>Большие интервалы обслуживания благодаря диагональным вентиляторам</a:t>
            </a:r>
          </a:p>
          <a:p>
            <a:pPr marL="666750" lvl="1" algn="l">
              <a:lnSpc>
                <a:spcPts val="15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  <a:sym typeface="Wingdings" pitchFamily="2" charset="2"/>
              </a:rPr>
              <a:t>Малые затраты (малое время работы и эффективный EC-двигатель)</a:t>
            </a:r>
          </a:p>
          <a:p>
            <a:pPr marL="666750" lvl="1" algn="l">
              <a:lnSpc>
                <a:spcPts val="15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  <a:sym typeface="Wingdings" pitchFamily="2" charset="2"/>
              </a:rPr>
              <a:t>Малые затраты на сервис  (меньше смен прокладок) </a:t>
            </a:r>
          </a:p>
          <a:p>
            <a:pPr marL="666750" lvl="1" algn="l">
              <a:lnSpc>
                <a:spcPts val="15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  <a:sym typeface="Wingdings" pitchFamily="2" charset="2"/>
              </a:rPr>
              <a:t>Большой срок службы (меньше время работы)</a:t>
            </a:r>
          </a:p>
          <a:p>
            <a:pPr algn="l">
              <a:spcBef>
                <a:spcPct val="20000"/>
              </a:spcBef>
              <a:buFont typeface="Arial" pitchFamily="34" charset="0"/>
              <a:buChar char="+"/>
              <a:defRPr/>
            </a:pPr>
            <a:endParaRPr lang="de-DE" sz="1400" dirty="0" smtClean="0">
              <a:ea typeface="MS Gothic" pitchFamily="49" charset="-128"/>
              <a:sym typeface="Wingdings" pitchFamily="2" charset="2"/>
            </a:endParaRPr>
          </a:p>
        </p:txBody>
      </p:sp>
      <p:pic>
        <p:nvPicPr>
          <p:cNvPr id="89095" name="Grafik 6" descr="TopTherm Filterlüfter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6075" y="1454150"/>
            <a:ext cx="20605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Geschweifte Klammer rechts 7"/>
          <p:cNvSpPr>
            <a:spLocks/>
          </p:cNvSpPr>
          <p:nvPr/>
        </p:nvSpPr>
        <p:spPr bwMode="auto">
          <a:xfrm>
            <a:off x="7017221" y="4967635"/>
            <a:ext cx="219075" cy="1197669"/>
          </a:xfrm>
          <a:prstGeom prst="rightBrace">
            <a:avLst>
              <a:gd name="adj1" fmla="val 8343"/>
              <a:gd name="adj2" fmla="val 50000"/>
            </a:avLst>
          </a:prstGeom>
          <a:noFill/>
          <a:ln w="19050" algn="ctr">
            <a:solidFill>
              <a:srgbClr val="00499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/>
          </a:p>
        </p:txBody>
      </p:sp>
      <p:sp>
        <p:nvSpPr>
          <p:cNvPr id="89097" name="Rechteck 8"/>
          <p:cNvSpPr>
            <a:spLocks noChangeArrowheads="1"/>
          </p:cNvSpPr>
          <p:nvPr/>
        </p:nvSpPr>
        <p:spPr bwMode="auto">
          <a:xfrm>
            <a:off x="7164288" y="5229225"/>
            <a:ext cx="197643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1100" dirty="0"/>
              <a:t>В сочетании с блоком управления вентилятором           EC</a:t>
            </a: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58775" y="738188"/>
            <a:ext cx="8421688" cy="314325"/>
          </a:xfrm>
        </p:spPr>
        <p:txBody>
          <a:bodyPr/>
          <a:lstStyle/>
          <a:p>
            <a:pPr>
              <a:defRPr/>
            </a:pPr>
            <a:r>
              <a:rPr lang="ru-RU" dirty="0"/>
              <a:t>Промышленность 4.0 – создание добавленной стоимости</a:t>
            </a:r>
            <a:r>
              <a:rPr lang="de-DE" kern="1200" dirty="0" smtClean="0">
                <a:solidFill>
                  <a:srgbClr val="005EA8"/>
                </a:solidFill>
                <a:cs typeface="+mn-cs"/>
              </a:rPr>
              <a:t/>
            </a:r>
            <a:br>
              <a:rPr lang="de-DE" kern="1200" dirty="0" smtClean="0">
                <a:solidFill>
                  <a:srgbClr val="005EA8"/>
                </a:solidFill>
                <a:cs typeface="+mn-cs"/>
              </a:rPr>
            </a:br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A671BA-EC73-47C8-8C84-081A17E92988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grpSp>
        <p:nvGrpSpPr>
          <p:cNvPr id="2" name="Gruppieren 9"/>
          <p:cNvGrpSpPr>
            <a:grpSpLocks/>
          </p:cNvGrpSpPr>
          <p:nvPr/>
        </p:nvGrpSpPr>
        <p:grpSpPr bwMode="auto">
          <a:xfrm>
            <a:off x="179388" y="1456944"/>
            <a:ext cx="8537893" cy="3925824"/>
            <a:chOff x="179132" y="1406044"/>
            <a:chExt cx="8538572" cy="3926122"/>
          </a:xfrm>
        </p:grpSpPr>
        <p:grpSp>
          <p:nvGrpSpPr>
            <p:cNvPr id="3" name="Gruppieren 2"/>
            <p:cNvGrpSpPr>
              <a:grpSpLocks/>
            </p:cNvGrpSpPr>
            <p:nvPr/>
          </p:nvGrpSpPr>
          <p:grpSpPr bwMode="auto">
            <a:xfrm>
              <a:off x="7016784" y="1406044"/>
              <a:ext cx="1700920" cy="3926122"/>
              <a:chOff x="7016784" y="1406044"/>
              <a:chExt cx="1700920" cy="3926122"/>
            </a:xfrm>
          </p:grpSpPr>
          <p:grpSp>
            <p:nvGrpSpPr>
              <p:cNvPr id="6" name="Richtungspfeil 39"/>
              <p:cNvGrpSpPr>
                <a:grpSpLocks/>
              </p:cNvGrpSpPr>
              <p:nvPr/>
            </p:nvGrpSpPr>
            <p:grpSpPr bwMode="auto">
              <a:xfrm>
                <a:off x="7016784" y="1406044"/>
                <a:ext cx="1700920" cy="3926122"/>
                <a:chOff x="7016496" y="1456944"/>
                <a:chExt cx="1700784" cy="3925824"/>
              </a:xfrm>
            </p:grpSpPr>
            <p:pic>
              <p:nvPicPr>
                <p:cNvPr id="24630" name="Richtungspfeil 39"/>
                <p:cNvPicPr>
                  <a:picLocks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16496" y="1456944"/>
                  <a:ext cx="1700784" cy="39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631" name="Text Box 55"/>
                <p:cNvSpPr txBox="1">
                  <a:spLocks noChangeArrowheads="1"/>
                </p:cNvSpPr>
                <p:nvPr/>
              </p:nvSpPr>
              <p:spPr bwMode="auto">
                <a:xfrm>
                  <a:off x="7019892" y="1463675"/>
                  <a:ext cx="1411546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ru-RU" altLang="ru-RU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1" name="Rechteck 88"/>
              <p:cNvSpPr>
                <a:spLocks noChangeArrowheads="1"/>
              </p:cNvSpPr>
              <p:nvPr/>
            </p:nvSpPr>
            <p:spPr bwMode="auto">
              <a:xfrm>
                <a:off x="7020213" y="1557250"/>
                <a:ext cx="1170081" cy="246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Документация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pic>
            <p:nvPicPr>
              <p:cNvPr id="24634" name="Grafi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8219" y="2235450"/>
                <a:ext cx="366803" cy="513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635" name="Picture 15" descr="C:\Users\st\Desktop\RITTAL_RGB_W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2711" y="2233096"/>
                <a:ext cx="362601" cy="5155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chteck 49"/>
              <p:cNvSpPr>
                <a:spLocks noChangeArrowheads="1"/>
              </p:cNvSpPr>
              <p:nvPr/>
            </p:nvSpPr>
            <p:spPr bwMode="auto">
              <a:xfrm>
                <a:off x="7091656" y="3075015"/>
                <a:ext cx="1513206" cy="2123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err="1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Электросхема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Кабельные журналы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Спецификации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Проверка </a:t>
                </a:r>
                <a:r>
                  <a:rPr lang="ru-RU" sz="1000" kern="0" dirty="0" err="1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констр</a:t>
                </a: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.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Механическая конструкция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Паспорта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Расчет микро-климата</a:t>
                </a:r>
                <a:r>
                  <a:rPr lang="en-US" sz="12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	</a:t>
                </a:r>
              </a:p>
            </p:txBody>
          </p:sp>
        </p:grpSp>
        <p:grpSp>
          <p:nvGrpSpPr>
            <p:cNvPr id="7" name="Gruppieren 3"/>
            <p:cNvGrpSpPr>
              <a:grpSpLocks/>
            </p:cNvGrpSpPr>
            <p:nvPr/>
          </p:nvGrpSpPr>
          <p:grpSpPr bwMode="auto">
            <a:xfrm>
              <a:off x="5827906" y="1406044"/>
              <a:ext cx="1341289" cy="3926122"/>
              <a:chOff x="5827906" y="1406044"/>
              <a:chExt cx="1341289" cy="3926122"/>
            </a:xfrm>
          </p:grpSpPr>
          <p:grpSp>
            <p:nvGrpSpPr>
              <p:cNvPr id="8" name="Richtungspfeil 35"/>
              <p:cNvGrpSpPr>
                <a:grpSpLocks/>
              </p:cNvGrpSpPr>
              <p:nvPr/>
            </p:nvGrpSpPr>
            <p:grpSpPr bwMode="auto">
              <a:xfrm>
                <a:off x="5919416" y="1406044"/>
                <a:ext cx="1249779" cy="3926122"/>
                <a:chOff x="5919216" y="1456944"/>
                <a:chExt cx="1249680" cy="3925824"/>
              </a:xfrm>
            </p:grpSpPr>
            <p:pic>
              <p:nvPicPr>
                <p:cNvPr id="24624" name="Richtungspfeil 35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9216" y="1456944"/>
                  <a:ext cx="1249680" cy="39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625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5927799" y="1463675"/>
                  <a:ext cx="1031026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ru-RU" altLang="ru-RU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7" name="Rechteck 85"/>
              <p:cNvSpPr>
                <a:spLocks noChangeArrowheads="1"/>
              </p:cNvSpPr>
              <p:nvPr/>
            </p:nvSpPr>
            <p:spPr bwMode="auto">
              <a:xfrm>
                <a:off x="5827906" y="1557250"/>
                <a:ext cx="1090698" cy="400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Прокладка кабеля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pic>
            <p:nvPicPr>
              <p:cNvPr id="38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27988" y="2235163"/>
                <a:ext cx="381030" cy="538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9" name="Rechteck 57"/>
              <p:cNvSpPr>
                <a:spLocks noChangeArrowheads="1"/>
              </p:cNvSpPr>
              <p:nvPr/>
            </p:nvSpPr>
            <p:spPr bwMode="auto">
              <a:xfrm>
                <a:off x="6085101" y="3075015"/>
                <a:ext cx="833503" cy="246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171450" indent="-171450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Averex</a:t>
                </a:r>
                <a:endParaRPr lang="en-US" sz="12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9" name="Gruppieren 4"/>
            <p:cNvGrpSpPr>
              <a:grpSpLocks/>
            </p:cNvGrpSpPr>
            <p:nvPr/>
          </p:nvGrpSpPr>
          <p:grpSpPr bwMode="auto">
            <a:xfrm>
              <a:off x="4572094" y="1406044"/>
              <a:ext cx="1457060" cy="3926122"/>
              <a:chOff x="4572094" y="1406044"/>
              <a:chExt cx="1457060" cy="3926122"/>
            </a:xfrm>
          </p:grpSpPr>
          <p:grpSp>
            <p:nvGrpSpPr>
              <p:cNvPr id="10" name="Richtungspfeil 31"/>
              <p:cNvGrpSpPr>
                <a:grpSpLocks/>
              </p:cNvGrpSpPr>
              <p:nvPr/>
            </p:nvGrpSpPr>
            <p:grpSpPr bwMode="auto">
              <a:xfrm>
                <a:off x="4700120" y="1406044"/>
                <a:ext cx="1329034" cy="3926122"/>
                <a:chOff x="4700016" y="1456944"/>
                <a:chExt cx="1328928" cy="3925824"/>
              </a:xfrm>
            </p:grpSpPr>
            <p:pic>
              <p:nvPicPr>
                <p:cNvPr id="24618" name="Richtungspfeil 31"/>
                <p:cNvPicPr>
                  <a:picLocks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00016" y="1456944"/>
                  <a:ext cx="1328928" cy="39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61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4704507" y="1463675"/>
                  <a:ext cx="1122977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ru-RU" altLang="ru-RU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3" name="Rechteck 82"/>
              <p:cNvSpPr>
                <a:spLocks noChangeArrowheads="1"/>
              </p:cNvSpPr>
              <p:nvPr/>
            </p:nvSpPr>
            <p:spPr bwMode="auto">
              <a:xfrm>
                <a:off x="4572094" y="1557250"/>
                <a:ext cx="1281215" cy="400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Монтажные панели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4" name="Rechteck 50"/>
              <p:cNvSpPr>
                <a:spLocks noChangeArrowheads="1"/>
              </p:cNvSpPr>
              <p:nvPr/>
            </p:nvSpPr>
            <p:spPr bwMode="auto">
              <a:xfrm>
                <a:off x="4644108" y="2162133"/>
                <a:ext cx="1212377" cy="707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600"/>
                  </a:spcBef>
                  <a:spcAft>
                    <a:spcPts val="0"/>
                  </a:spcAft>
                  <a:defRPr/>
                </a:pPr>
                <a:r>
                  <a:rPr lang="en-US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DIN-</a:t>
                </a: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рейки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eaLnBrk="1" fontAlgn="auto" hangingPunct="1">
                  <a:spcBef>
                    <a:spcPts val="60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Кабель-каналы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eaLnBrk="1" fontAlgn="auto" hangingPunct="1">
                  <a:spcBef>
                    <a:spcPts val="60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Компоненты</a:t>
                </a:r>
                <a:endParaRPr lang="en-US" sz="12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35" name="Rechteck 66"/>
              <p:cNvSpPr>
                <a:spLocks noChangeArrowheads="1"/>
              </p:cNvSpPr>
              <p:nvPr/>
            </p:nvSpPr>
            <p:spPr bwMode="auto">
              <a:xfrm>
                <a:off x="4788011" y="3075015"/>
                <a:ext cx="1241143" cy="246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171450" indent="-171450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Пользователь</a:t>
                </a:r>
                <a:endParaRPr lang="en-US" sz="12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</p:grpSp>
        <p:grpSp>
          <p:nvGrpSpPr>
            <p:cNvPr id="11" name="Gruppieren 5"/>
            <p:cNvGrpSpPr>
              <a:grpSpLocks/>
            </p:cNvGrpSpPr>
            <p:nvPr/>
          </p:nvGrpSpPr>
          <p:grpSpPr bwMode="auto">
            <a:xfrm>
              <a:off x="3499429" y="1406044"/>
              <a:ext cx="1334814" cy="3926122"/>
              <a:chOff x="3499429" y="1406044"/>
              <a:chExt cx="1334814" cy="3926122"/>
            </a:xfrm>
          </p:grpSpPr>
          <p:grpSp>
            <p:nvGrpSpPr>
              <p:cNvPr id="12" name="Richtungspfeil 26"/>
              <p:cNvGrpSpPr>
                <a:grpSpLocks/>
              </p:cNvGrpSpPr>
              <p:nvPr/>
            </p:nvGrpSpPr>
            <p:grpSpPr bwMode="auto">
              <a:xfrm>
                <a:off x="3560077" y="1406044"/>
                <a:ext cx="1274166" cy="3926122"/>
                <a:chOff x="3560064" y="1456944"/>
                <a:chExt cx="1274064" cy="3925824"/>
              </a:xfrm>
            </p:grpSpPr>
            <p:pic>
              <p:nvPicPr>
                <p:cNvPr id="24611" name="Richtungspfeil 26"/>
                <p:cNvPicPr>
                  <a:picLocks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60064" y="1456944"/>
                  <a:ext cx="1274064" cy="39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61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563700" y="1463675"/>
                  <a:ext cx="1063854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ru-RU" altLang="ru-RU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" name="Rechteck 79"/>
              <p:cNvSpPr>
                <a:spLocks noChangeArrowheads="1"/>
              </p:cNvSpPr>
              <p:nvPr/>
            </p:nvSpPr>
            <p:spPr bwMode="auto">
              <a:xfrm>
                <a:off x="3499429" y="1557250"/>
                <a:ext cx="1144678" cy="400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err="1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Механ</a:t>
                </a: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. обработка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pic>
            <p:nvPicPr>
              <p:cNvPr id="29" name="Picture 1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51311" y="2235163"/>
                <a:ext cx="381030" cy="538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Rechteck 86"/>
              <p:cNvSpPr>
                <a:spLocks noChangeArrowheads="1"/>
              </p:cNvSpPr>
              <p:nvPr/>
            </p:nvSpPr>
            <p:spPr bwMode="auto">
              <a:xfrm>
                <a:off x="3635394" y="3067077"/>
                <a:ext cx="1066885" cy="246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171450" indent="-171450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Perforex</a:t>
                </a:r>
                <a:endParaRPr lang="en-US" sz="12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pic>
            <p:nvPicPr>
              <p:cNvPr id="24617" name="Grafik 2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746" y="3530187"/>
                <a:ext cx="712468" cy="66963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uppieren 6"/>
            <p:cNvGrpSpPr>
              <a:grpSpLocks/>
            </p:cNvGrpSpPr>
            <p:nvPr/>
          </p:nvGrpSpPr>
          <p:grpSpPr bwMode="auto">
            <a:xfrm>
              <a:off x="2365293" y="1406044"/>
              <a:ext cx="1389872" cy="3926122"/>
              <a:chOff x="2365293" y="1406044"/>
              <a:chExt cx="1389872" cy="3926122"/>
            </a:xfrm>
          </p:grpSpPr>
          <p:grpSp>
            <p:nvGrpSpPr>
              <p:cNvPr id="14" name="Richtungspfeil 22"/>
              <p:cNvGrpSpPr>
                <a:grpSpLocks/>
              </p:cNvGrpSpPr>
              <p:nvPr/>
            </p:nvGrpSpPr>
            <p:grpSpPr bwMode="auto">
              <a:xfrm>
                <a:off x="2474903" y="1406044"/>
                <a:ext cx="1280262" cy="3926122"/>
                <a:chOff x="2474976" y="1456944"/>
                <a:chExt cx="1280160" cy="3925824"/>
              </a:xfrm>
            </p:grpSpPr>
            <p:pic>
              <p:nvPicPr>
                <p:cNvPr id="24605" name="Richtungspfeil 22"/>
                <p:cNvPicPr>
                  <a:picLocks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74976" y="1456944"/>
                  <a:ext cx="1280160" cy="39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60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483640" y="1463675"/>
                  <a:ext cx="1054417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ru-RU" altLang="ru-RU" sz="180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24608" name="Grafi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764" y="2260599"/>
                <a:ext cx="366805" cy="5131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76"/>
              <p:cNvSpPr>
                <a:spLocks noChangeArrowheads="1"/>
              </p:cNvSpPr>
              <p:nvPr/>
            </p:nvSpPr>
            <p:spPr bwMode="auto">
              <a:xfrm>
                <a:off x="2365293" y="1557250"/>
                <a:ext cx="1146266" cy="400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Компоновка/ интерфейс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sp>
            <p:nvSpPr>
              <p:cNvPr id="26" name="Rechteck 25"/>
              <p:cNvSpPr/>
              <p:nvPr/>
            </p:nvSpPr>
            <p:spPr bwMode="auto">
              <a:xfrm>
                <a:off x="2555808" y="3067077"/>
                <a:ext cx="1066885" cy="143203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ＭＳ Ｐゴシック" charset="-128"/>
                  </a:rPr>
                  <a:t>EPLAN Electric P8</a:t>
                </a: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ＭＳ Ｐゴシック" charset="-128"/>
                  </a:rPr>
                  <a:t>EPLAN    Pro Panel</a:t>
                </a: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ＭＳ Ｐゴシック" charset="-128"/>
                  </a:rPr>
                  <a:t>EPLAN Data Portal</a:t>
                </a:r>
                <a:endParaRPr lang="en-US" sz="1200" kern="0" dirty="0">
                  <a:solidFill>
                    <a:srgbClr val="000000"/>
                  </a:solidFill>
                  <a:latin typeface="Arial" pitchFamily="34" charset="0"/>
                  <a:ea typeface="ＭＳ Ｐゴシック" charset="-128"/>
                </a:endParaRPr>
              </a:p>
              <a:p>
                <a:pPr eaLnBrk="1" fontAlgn="auto" hangingPunct="1">
                  <a:spcBef>
                    <a:spcPts val="600"/>
                  </a:spcBef>
                  <a:spcAft>
                    <a:spcPts val="0"/>
                  </a:spcAft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  <a:latin typeface="Arial" pitchFamily="34" charset="0"/>
                    <a:ea typeface="ＭＳ Ｐゴシック" charset="-128"/>
                  </a:rPr>
                  <a:t>	</a:t>
                </a:r>
              </a:p>
            </p:txBody>
          </p:sp>
        </p:grpSp>
        <p:grpSp>
          <p:nvGrpSpPr>
            <p:cNvPr id="15" name="Gruppieren 7"/>
            <p:cNvGrpSpPr>
              <a:grpSpLocks/>
            </p:cNvGrpSpPr>
            <p:nvPr/>
          </p:nvGrpSpPr>
          <p:grpSpPr bwMode="auto">
            <a:xfrm>
              <a:off x="1331475" y="1406044"/>
              <a:ext cx="1308034" cy="3926122"/>
              <a:chOff x="1331475" y="1406044"/>
              <a:chExt cx="1308034" cy="3926122"/>
            </a:xfrm>
          </p:grpSpPr>
          <p:grpSp>
            <p:nvGrpSpPr>
              <p:cNvPr id="17" name="Richtungspfeil 18"/>
              <p:cNvGrpSpPr>
                <a:grpSpLocks/>
              </p:cNvGrpSpPr>
              <p:nvPr/>
            </p:nvGrpSpPr>
            <p:grpSpPr bwMode="auto">
              <a:xfrm>
                <a:off x="1377536" y="1406044"/>
                <a:ext cx="1261973" cy="3926122"/>
                <a:chOff x="1377696" y="1456944"/>
                <a:chExt cx="1261872" cy="3925824"/>
              </a:xfrm>
            </p:grpSpPr>
            <p:pic>
              <p:nvPicPr>
                <p:cNvPr id="24599" name="Richtungspfeil 18"/>
                <p:cNvPicPr>
                  <a:picLocks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77696" y="1456944"/>
                  <a:ext cx="1261872" cy="39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60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382355" y="1463675"/>
                  <a:ext cx="1076526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ru-RU" altLang="ru-RU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" name="Rechteck 73"/>
              <p:cNvSpPr>
                <a:spLocks noChangeArrowheads="1"/>
              </p:cNvSpPr>
              <p:nvPr/>
            </p:nvSpPr>
            <p:spPr bwMode="auto">
              <a:xfrm>
                <a:off x="1331475" y="1557250"/>
                <a:ext cx="983097" cy="400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Компоненты системы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pic>
            <p:nvPicPr>
              <p:cNvPr id="24603" name="Picture 15" descr="C:\Users\st\Desktop\RITTAL_RGB_W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775" y="2260599"/>
                <a:ext cx="360945" cy="513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hteck 95"/>
              <p:cNvSpPr>
                <a:spLocks noChangeArrowheads="1"/>
              </p:cNvSpPr>
              <p:nvPr/>
            </p:nvSpPr>
            <p:spPr bwMode="auto">
              <a:xfrm>
                <a:off x="1403489" y="3067077"/>
                <a:ext cx="1152319" cy="1969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RiCAD 3D</a:t>
                </a: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RiTherm</a:t>
                </a: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Power Engineering</a:t>
                </a: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Корпуса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SV-</a:t>
                </a: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продукты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SK-</a:t>
                </a:r>
                <a:r>
                  <a:rPr lang="ru-RU" sz="1000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продукты</a:t>
                </a:r>
                <a:endParaRPr lang="en-US" sz="1000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  <a:p>
                <a:pPr marL="171450" indent="-171450" algn="l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000" kern="0" dirty="0" err="1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Комплек-тующие</a:t>
                </a:r>
                <a:r>
                  <a:rPr lang="en-US" sz="12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	</a:t>
                </a:r>
              </a:p>
            </p:txBody>
          </p:sp>
        </p:grpSp>
        <p:grpSp>
          <p:nvGrpSpPr>
            <p:cNvPr id="19" name="Gruppieren 8"/>
            <p:cNvGrpSpPr>
              <a:grpSpLocks/>
            </p:cNvGrpSpPr>
            <p:nvPr/>
          </p:nvGrpSpPr>
          <p:grpSpPr bwMode="auto">
            <a:xfrm>
              <a:off x="179132" y="1406044"/>
              <a:ext cx="1326430" cy="3926122"/>
              <a:chOff x="179132" y="1406044"/>
              <a:chExt cx="1326430" cy="3926122"/>
            </a:xfrm>
          </p:grpSpPr>
          <p:grpSp>
            <p:nvGrpSpPr>
              <p:cNvPr id="21" name="Richtungspfeil 14"/>
              <p:cNvGrpSpPr>
                <a:grpSpLocks/>
              </p:cNvGrpSpPr>
              <p:nvPr/>
            </p:nvGrpSpPr>
            <p:grpSpPr bwMode="auto">
              <a:xfrm>
                <a:off x="353326" y="1406044"/>
                <a:ext cx="1152236" cy="3926122"/>
                <a:chOff x="353568" y="1456944"/>
                <a:chExt cx="1152144" cy="3925824"/>
              </a:xfrm>
            </p:grpSpPr>
            <p:pic>
              <p:nvPicPr>
                <p:cNvPr id="24593" name="Richtungspfeil 14"/>
                <p:cNvPicPr>
                  <a:picLocks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3568" y="1456944"/>
                  <a:ext cx="1152144" cy="39258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594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58766" y="1463675"/>
                  <a:ext cx="993781" cy="3910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/>
                  <a:endParaRPr lang="ru-RU" altLang="ru-RU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6" name="Rechteck 70"/>
              <p:cNvSpPr>
                <a:spLocks noChangeArrowheads="1"/>
              </p:cNvSpPr>
              <p:nvPr/>
            </p:nvSpPr>
            <p:spPr bwMode="auto">
              <a:xfrm>
                <a:off x="358532" y="1571538"/>
                <a:ext cx="828741" cy="400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1000" b="1" kern="0" dirty="0" err="1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Проекти-рование</a:t>
                </a:r>
                <a:endParaRPr lang="en-US" sz="1000" b="1" kern="0" dirty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endParaRPr>
              </a:p>
            </p:txBody>
          </p:sp>
          <p:pic>
            <p:nvPicPr>
              <p:cNvPr id="24597" name="Grafik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4560" y="2260600"/>
                <a:ext cx="366803" cy="513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hteck 99"/>
              <p:cNvSpPr>
                <a:spLocks noChangeArrowheads="1"/>
              </p:cNvSpPr>
              <p:nvPr/>
            </p:nvSpPr>
            <p:spPr bwMode="auto">
              <a:xfrm>
                <a:off x="179132" y="3070252"/>
                <a:ext cx="1008142" cy="968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marL="171450" indent="-171450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EPLAN Electric P8</a:t>
                </a:r>
              </a:p>
              <a:p>
                <a:pPr marL="171450" indent="-171450" eaLnBrk="1" fontAlgn="auto" hangingPunct="1">
                  <a:spcBef>
                    <a:spcPts val="60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en-US" sz="10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EPLAN Data Portal</a:t>
                </a:r>
                <a:r>
                  <a:rPr lang="en-US" sz="1200" kern="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	</a:t>
                </a:r>
              </a:p>
            </p:txBody>
          </p:sp>
        </p:grpSp>
      </p:grpSp>
      <p:pic>
        <p:nvPicPr>
          <p:cNvPr id="24582" name="Grafik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78225"/>
            <a:ext cx="692150" cy="674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Grafik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568700"/>
            <a:ext cx="727075" cy="814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hteck 1"/>
          <p:cNvSpPr>
            <a:spLocks noChangeArrowheads="1"/>
          </p:cNvSpPr>
          <p:nvPr/>
        </p:nvSpPr>
        <p:spPr bwMode="auto">
          <a:xfrm>
            <a:off x="358775" y="5384800"/>
            <a:ext cx="7513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800" b="1" dirty="0" smtClean="0">
                <a:solidFill>
                  <a:srgbClr val="000000"/>
                </a:solidFill>
              </a:rPr>
              <a:t>От инжиниринга </a:t>
            </a:r>
            <a:r>
              <a:rPr lang="ru-RU" altLang="ru-RU" sz="1800" b="1" smtClean="0">
                <a:solidFill>
                  <a:srgbClr val="000000"/>
                </a:solidFill>
              </a:rPr>
              <a:t>до производства</a:t>
            </a:r>
            <a:endParaRPr lang="de-DE" altLang="ru-RU" sz="1800" b="1" dirty="0"/>
          </a:p>
        </p:txBody>
      </p:sp>
      <p:sp>
        <p:nvSpPr>
          <p:cNvPr id="24585" name="Rechteck 12"/>
          <p:cNvSpPr>
            <a:spLocks noChangeArrowheads="1"/>
          </p:cNvSpPr>
          <p:nvPr/>
        </p:nvSpPr>
        <p:spPr bwMode="auto">
          <a:xfrm>
            <a:off x="7859713" y="331788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8"/>
          <p:cNvSpPr>
            <a:spLocks noChangeArrowheads="1"/>
          </p:cNvSpPr>
          <p:nvPr/>
        </p:nvSpPr>
        <p:spPr bwMode="auto">
          <a:xfrm>
            <a:off x="358775" y="2841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ru-RU" altLang="ru-RU" b="1" dirty="0" smtClean="0">
                <a:solidFill>
                  <a:schemeClr val="tx2"/>
                </a:solidFill>
                <a:ea typeface="ヒラギノ角ゴ Pro W3" charset="-128"/>
              </a:rPr>
              <a:t>Системы контроля микроклимата</a:t>
            </a:r>
            <a:r>
              <a:rPr lang="de-DE" altLang="ru-RU" b="1" dirty="0" smtClean="0">
                <a:solidFill>
                  <a:schemeClr val="tx2"/>
                </a:solidFill>
                <a:ea typeface="ヒラギノ角ゴ Pro W3" charset="-128"/>
              </a:rPr>
              <a:t/>
            </a:r>
            <a:br>
              <a:rPr lang="de-DE" altLang="ru-RU" b="1" dirty="0" smtClean="0">
                <a:solidFill>
                  <a:schemeClr val="tx2"/>
                </a:solidFill>
                <a:ea typeface="ヒラギノ角ゴ Pro W3" charset="-128"/>
              </a:rPr>
            </a:br>
            <a:r>
              <a:rPr lang="ru-RU" altLang="ru-RU" sz="2000" dirty="0" smtClean="0">
                <a:ea typeface="ヒラギノ角ゴ Pro W3" charset="-128"/>
              </a:rPr>
              <a:t>Фильтрующие вентиляторы и датчик </a:t>
            </a:r>
            <a:r>
              <a:rPr lang="de-DE" altLang="ru-RU" sz="2000" dirty="0" smtClean="0">
                <a:ea typeface="ヒラギノ角ゴ Pro W3" charset="-128"/>
              </a:rPr>
              <a:t>EC</a:t>
            </a:r>
            <a:endParaRPr lang="de-DE" altLang="ru-RU" sz="2000" dirty="0">
              <a:ea typeface="ヒラギノ角ゴ Pro W3" charset="-128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9CB37D-43D3-4D98-B548-13073B4875D6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sp>
        <p:nvSpPr>
          <p:cNvPr id="81926" name="Text Box 2"/>
          <p:cNvSpPr txBox="1">
            <a:spLocks noChangeArrowheads="1"/>
          </p:cNvSpPr>
          <p:nvPr/>
        </p:nvSpPr>
        <p:spPr bwMode="auto">
          <a:xfrm>
            <a:off x="328612" y="1412875"/>
            <a:ext cx="59721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4992"/>
              </a:buClr>
              <a:buSzPct val="100000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 err="1">
                <a:ea typeface="MS Gothic" pitchFamily="49" charset="-128"/>
              </a:rPr>
              <a:t>Энергоэффективное</a:t>
            </a:r>
            <a:r>
              <a:rPr lang="ru-RU" sz="1400" dirty="0">
                <a:ea typeface="MS Gothic" pitchFamily="49" charset="-128"/>
              </a:rPr>
              <a:t> исполнение фильтрующих вентиляторов RTT с "диагональной" технологией</a:t>
            </a: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</a:rPr>
              <a:t>Встроенные клеммы для управления с выходом </a:t>
            </a:r>
            <a:r>
              <a:rPr lang="ru-RU" sz="1400" dirty="0" err="1">
                <a:ea typeface="MS Gothic" pitchFamily="49" charset="-128"/>
              </a:rPr>
              <a:t>тахосигнала</a:t>
            </a:r>
            <a:r>
              <a:rPr lang="ru-RU" sz="1400" dirty="0">
                <a:ea typeface="MS Gothic" pitchFamily="49" charset="-128"/>
              </a:rPr>
              <a:t>: возможно управление вентилятором и контроль его числа оборотов</a:t>
            </a: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</a:rPr>
              <a:t>Сертификаты: планируются UL и CSA</a:t>
            </a: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</a:rPr>
              <a:t>Малый вес: на 30% меньше</a:t>
            </a:r>
            <a:endParaRPr lang="de-DE" sz="1400" dirty="0" smtClean="0">
              <a:ea typeface="MS Gothic" pitchFamily="49" charset="-128"/>
            </a:endParaRPr>
          </a:p>
          <a:p>
            <a:pPr algn="l">
              <a:spcBef>
                <a:spcPct val="20000"/>
              </a:spcBef>
              <a:buClr>
                <a:srgbClr val="004992"/>
              </a:buClr>
              <a:buFont typeface="Wingdings 2" pitchFamily="18" charset="2"/>
              <a:buNone/>
              <a:defRPr/>
            </a:pPr>
            <a:endParaRPr lang="en-GB" sz="1000" b="1" dirty="0" smtClean="0">
              <a:solidFill>
                <a:srgbClr val="000000"/>
              </a:solidFill>
              <a:latin typeface="Helvetica" pitchFamily="50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Все монтируется без инструмента: монтаж на шкаф,            подключение питания, смена направления потока, замена прокладки</a:t>
            </a: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Превентивная сигнализация: немедленно при остановке вентилятора (а не тогда, когда температура уже повысилась)</a:t>
            </a:r>
          </a:p>
          <a:p>
            <a:pPr marL="542925" lvl="1" indent="-96838" algn="l">
              <a:spcBef>
                <a:spcPct val="20000"/>
              </a:spcBef>
              <a:buClr>
                <a:srgbClr val="004992"/>
              </a:buClr>
              <a:buSzPct val="80000"/>
              <a:buFontTx/>
              <a:buChar char="•"/>
              <a:defRPr/>
            </a:pPr>
            <a:endParaRPr lang="en-GB" sz="1000" dirty="0" smtClean="0">
              <a:solidFill>
                <a:srgbClr val="000000"/>
              </a:solidFill>
              <a:latin typeface="Helvetica" pitchFamily="50" charset="0"/>
              <a:cs typeface="Times New Roman" pitchFamily="18" charset="0"/>
              <a:sym typeface="Times New Roman" pitchFamily="18" charset="0"/>
            </a:endParaRPr>
          </a:p>
          <a:p>
            <a:pPr marL="266700" indent="-266700" algn="l">
              <a:spcBef>
                <a:spcPct val="20000"/>
              </a:spcBef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</a:p>
          <a:p>
            <a:pPr marL="647700" lvl="1" indent="-266700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  <a:sym typeface="Wingdings" pitchFamily="2" charset="2"/>
              </a:rPr>
              <a:t>Экономия электроэнергии от 20 до 60%</a:t>
            </a:r>
          </a:p>
          <a:p>
            <a:pPr marL="647700" lvl="1" indent="-266700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ea typeface="MS Gothic" pitchFamily="49" charset="-128"/>
                <a:sym typeface="Wingdings" pitchFamily="2" charset="2"/>
              </a:rPr>
              <a:t>Большой срок службы благодаря использованию шарикоподшипников</a:t>
            </a:r>
          </a:p>
          <a:p>
            <a:pPr lvl="1" algn="l">
              <a:spcBef>
                <a:spcPct val="20000"/>
              </a:spcBef>
              <a:buSzPct val="80000"/>
              <a:buFont typeface="Wingdings" pitchFamily="2" charset="2"/>
              <a:buChar char="§"/>
              <a:defRPr/>
            </a:pPr>
            <a:endParaRPr lang="de-DE" sz="1400" dirty="0" smtClean="0"/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400" dirty="0" smtClean="0">
              <a:ea typeface="MS Gothic" pitchFamily="49" charset="-128"/>
              <a:sym typeface="Wingdings" pitchFamily="2" charset="2"/>
            </a:endParaRPr>
          </a:p>
        </p:txBody>
      </p:sp>
      <p:pic>
        <p:nvPicPr>
          <p:cNvPr id="90118" name="Grafik 6" descr="TopTherm Filterlüfter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268760"/>
            <a:ext cx="2336255" cy="295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 12"/>
          <p:cNvSpPr>
            <a:spLocks noChangeArrowheads="1"/>
          </p:cNvSpPr>
          <p:nvPr/>
        </p:nvSpPr>
        <p:spPr bwMode="auto">
          <a:xfrm>
            <a:off x="7812360" y="692696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  <p:pic>
        <p:nvPicPr>
          <p:cNvPr id="8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293096"/>
            <a:ext cx="237626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ChangeArrowheads="1"/>
          </p:cNvSpPr>
          <p:nvPr/>
        </p:nvSpPr>
        <p:spPr bwMode="auto">
          <a:xfrm>
            <a:off x="365125" y="404813"/>
            <a:ext cx="84550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</a:pPr>
            <a:endParaRPr lang="ru-RU" altLang="ru-RU" sz="200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39DCB77-240F-49FB-BCA8-E1D3BD2FA3C2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28613" y="1416050"/>
            <a:ext cx="809307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4992"/>
              </a:buClr>
              <a:buSzPct val="100000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 err="1">
                <a:solidFill>
                  <a:srgbClr val="000000"/>
                </a:solidFill>
              </a:rPr>
              <a:t>Энергоэффективный</a:t>
            </a:r>
            <a:r>
              <a:rPr lang="ru-RU" sz="1400" dirty="0">
                <a:solidFill>
                  <a:srgbClr val="000000"/>
                </a:solidFill>
              </a:rPr>
              <a:t> вариант агрегатов </a:t>
            </a:r>
            <a:r>
              <a:rPr lang="ru-RU" sz="1400" dirty="0" err="1">
                <a:solidFill>
                  <a:srgbClr val="000000"/>
                </a:solidFill>
              </a:rPr>
              <a:t>TopTherm</a:t>
            </a:r>
            <a:r>
              <a:rPr lang="ru-RU" sz="1400" dirty="0">
                <a:solidFill>
                  <a:srgbClr val="000000"/>
                </a:solidFill>
              </a:rPr>
              <a:t> PLUS</a:t>
            </a: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 smtClean="0">
                <a:solidFill>
                  <a:srgbClr val="000000"/>
                </a:solidFill>
              </a:rPr>
              <a:t>Диапазон мощностей </a:t>
            </a:r>
            <a:r>
              <a:rPr lang="de-DE" sz="1400" dirty="0" smtClean="0">
                <a:solidFill>
                  <a:srgbClr val="000000"/>
                </a:solidFill>
              </a:rPr>
              <a:t>500 – 4000 </a:t>
            </a:r>
            <a:r>
              <a:rPr lang="ru-RU" sz="1400" dirty="0" smtClean="0">
                <a:solidFill>
                  <a:srgbClr val="000000"/>
                </a:solidFill>
              </a:rPr>
              <a:t>Вт</a:t>
            </a:r>
            <a:endParaRPr lang="de-DE" sz="1400" dirty="0" smtClean="0">
              <a:solidFill>
                <a:srgbClr val="000000"/>
              </a:solidFill>
            </a:endParaRP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de-DE" sz="1400" dirty="0" smtClean="0"/>
              <a:t>Rittal </a:t>
            </a:r>
            <a:r>
              <a:rPr lang="ru-RU" sz="1400" dirty="0" smtClean="0"/>
              <a:t>является единственным производителем в мире, чьи 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ru-RU" sz="1400" dirty="0" smtClean="0"/>
              <a:t>агрегаты были протестированы и сертифицированы </a:t>
            </a:r>
            <a:r>
              <a:rPr lang="de-DE" sz="1400" dirty="0" smtClean="0"/>
              <a:t>TÜV</a:t>
            </a:r>
            <a:br>
              <a:rPr lang="de-DE" sz="1400" dirty="0" smtClean="0"/>
            </a:br>
            <a:r>
              <a:rPr lang="ru-RU" sz="1400" dirty="0"/>
              <a:t>на соответствие </a:t>
            </a:r>
            <a:r>
              <a:rPr lang="de-DE" sz="1400" dirty="0"/>
              <a:t>DIN EN 14511 </a:t>
            </a:r>
            <a:r>
              <a:rPr lang="de-DE" sz="1400" dirty="0" smtClean="0">
                <a:sym typeface="Wingdings" panose="05000000000000000000" pitchFamily="2" charset="2"/>
              </a:rPr>
              <a:t> </a:t>
            </a:r>
            <a:r>
              <a:rPr lang="ru-RU" sz="1400" dirty="0" smtClean="0"/>
              <a:t>гарантированная мощность</a:t>
            </a:r>
            <a:endParaRPr lang="de-DE" sz="1400" dirty="0" smtClean="0"/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500" dirty="0" smtClean="0">
              <a:solidFill>
                <a:srgbClr val="000000"/>
              </a:solidFill>
            </a:endParaRPr>
          </a:p>
          <a:p>
            <a:pPr algn="l">
              <a:spcBef>
                <a:spcPct val="20000"/>
              </a:spcBef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Минимальные затраты на обслуживание благодаря </a:t>
            </a:r>
            <a:r>
              <a:rPr lang="ru-RU" sz="1400" dirty="0" err="1">
                <a:solidFill>
                  <a:srgbClr val="000000"/>
                </a:solidFill>
              </a:rPr>
              <a:t>нанопокрытию</a:t>
            </a:r>
            <a:r>
              <a:rPr lang="ru-RU" sz="1400" dirty="0">
                <a:solidFill>
                  <a:srgbClr val="000000"/>
                </a:solidFill>
              </a:rPr>
              <a:t> и встроенному испарителю конденсата</a:t>
            </a: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Малые сроки поставки </a:t>
            </a:r>
            <a:endParaRPr lang="de-DE" sz="1400" dirty="0" smtClean="0">
              <a:solidFill>
                <a:srgbClr val="000000"/>
              </a:solidFill>
            </a:endParaRP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endParaRPr lang="en-GB" sz="500" dirty="0" smtClean="0">
              <a:solidFill>
                <a:srgbClr val="000000"/>
              </a:solidFill>
              <a:latin typeface="Helvetica" pitchFamily="50" charset="0"/>
              <a:cs typeface="Times New Roman" pitchFamily="18" charset="0"/>
              <a:sym typeface="Times New Roman" pitchFamily="18" charset="0"/>
            </a:endParaRPr>
          </a:p>
          <a:p>
            <a:pPr marL="266700" indent="-266700" algn="l">
              <a:spcBef>
                <a:spcPct val="20000"/>
              </a:spcBef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marL="666750"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Экономия </a:t>
            </a:r>
            <a:r>
              <a:rPr lang="ru-RU" sz="1400" b="1" dirty="0">
                <a:solidFill>
                  <a:srgbClr val="000000"/>
                </a:solidFill>
              </a:rPr>
              <a:t>до 45% </a:t>
            </a:r>
            <a:r>
              <a:rPr lang="ru-RU" sz="1400" dirty="0">
                <a:solidFill>
                  <a:srgbClr val="000000"/>
                </a:solidFill>
              </a:rPr>
              <a:t>по электроэнергии при одной и той же мощности охлаждения (в идеале 70% по сравнению с обычным агрегатом RTT </a:t>
            </a:r>
            <a:r>
              <a:rPr lang="ru-RU" sz="1400" dirty="0" err="1">
                <a:solidFill>
                  <a:srgbClr val="000000"/>
                </a:solidFill>
              </a:rPr>
              <a:t>Plus</a:t>
            </a:r>
            <a:r>
              <a:rPr lang="ru-RU" sz="1400" dirty="0">
                <a:solidFill>
                  <a:srgbClr val="000000"/>
                </a:solidFill>
              </a:rPr>
              <a:t> при испытаниях в автомобильной промышленности)</a:t>
            </a:r>
          </a:p>
          <a:p>
            <a:pPr marL="666750"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Большой срок службы агрегатов благодаря применению эффективных компонентов, например, вентиляторов и компрессоров в оптимальном соотношении</a:t>
            </a:r>
          </a:p>
          <a:p>
            <a:pPr marL="666750"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Управление в Eco-режиме: в зависимости от температуры в шкафу вентилятор испарителя может останавливаться и таким образом работает не все время </a:t>
            </a:r>
            <a:r>
              <a:rPr lang="ru-RU" sz="1400" dirty="0" smtClean="0">
                <a:solidFill>
                  <a:srgbClr val="000000"/>
                </a:solidFill>
              </a:rPr>
              <a:t>    включения агрегата</a:t>
            </a:r>
            <a:endParaRPr lang="en-GB" sz="18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de-DE" sz="1400" dirty="0" smtClean="0">
              <a:solidFill>
                <a:srgbClr val="000000"/>
              </a:solidFill>
            </a:endParaRPr>
          </a:p>
        </p:txBody>
      </p:sp>
      <p:pic>
        <p:nvPicPr>
          <p:cNvPr id="91142" name="Grafik 12" descr="RTT_Kühlgeräte_fri1001048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"/>
          <a:stretch>
            <a:fillRect/>
          </a:stretch>
        </p:blipFill>
        <p:spPr bwMode="auto">
          <a:xfrm>
            <a:off x="6637338" y="1458913"/>
            <a:ext cx="211613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Grafik 9" descr="Blue_e_frei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9275" y="1524000"/>
            <a:ext cx="4699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18300" y="1524000"/>
            <a:ext cx="511175" cy="89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1145" name="Rectangle 2"/>
          <p:cNvSpPr txBox="1">
            <a:spLocks noChangeArrowheads="1"/>
          </p:cNvSpPr>
          <p:nvPr/>
        </p:nvSpPr>
        <p:spPr bwMode="auto">
          <a:xfrm>
            <a:off x="358775" y="2968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ru-RU" altLang="ru-RU" b="1" dirty="0" smtClean="0">
                <a:solidFill>
                  <a:schemeClr val="tx2"/>
                </a:solidFill>
                <a:ea typeface="ヒラギノ角ゴ Pro W3" charset="-128"/>
              </a:rPr>
              <a:t>Системы контроля микроклимата</a:t>
            </a:r>
            <a:endParaRPr lang="de-DE" altLang="ru-RU" b="1" dirty="0">
              <a:solidFill>
                <a:schemeClr val="tx2"/>
              </a:solidFill>
              <a:ea typeface="ヒラギノ角ゴ Pro W3" charset="-128"/>
            </a:endParaRPr>
          </a:p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ru-RU" altLang="ru-RU" sz="2000" dirty="0">
                <a:solidFill>
                  <a:schemeClr val="tx2"/>
                </a:solidFill>
                <a:ea typeface="ヒラギノ角ゴ Pro W3" charset="-128"/>
              </a:rPr>
              <a:t>Холодильные агрегаты </a:t>
            </a:r>
            <a:r>
              <a:rPr lang="de-DE" altLang="ru-RU" sz="2000" dirty="0" err="1" smtClean="0">
                <a:solidFill>
                  <a:schemeClr val="tx2"/>
                </a:solidFill>
                <a:ea typeface="ヒラギノ角ゴ Pro W3" charset="-128"/>
              </a:rPr>
              <a:t>TopTherm</a:t>
            </a:r>
            <a:endParaRPr lang="de-DE" altLang="ru-RU" sz="2000" dirty="0">
              <a:solidFill>
                <a:schemeClr val="tx2"/>
              </a:solidFill>
              <a:ea typeface="ヒラギノ角ゴ Pro W3" charset="-128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контроля микроклимата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Модульная концепция контроля микроклимата</a:t>
            </a:r>
            <a:r>
              <a:rPr lang="de-DE" altLang="ru-RU" b="0" dirty="0" smtClean="0"/>
              <a:t/>
            </a:r>
            <a:br>
              <a:rPr lang="de-DE" altLang="ru-RU" b="0" dirty="0" smtClean="0"/>
            </a:br>
            <a:endParaRPr lang="de-DE" altLang="ru-RU" b="0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658D065-7015-49F6-B7DC-67C783711511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  <p:sp>
        <p:nvSpPr>
          <p:cNvPr id="92165" name="Text Box 2"/>
          <p:cNvSpPr txBox="1">
            <a:spLocks noChangeArrowheads="1"/>
          </p:cNvSpPr>
          <p:nvPr/>
        </p:nvSpPr>
        <p:spPr bwMode="auto">
          <a:xfrm>
            <a:off x="330200" y="1412875"/>
            <a:ext cx="49799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SzPct val="100000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en-GB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Комплексное решение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Модульность: профильная дверь и модуль охлаждения образуют индивидуальное решение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Возможность соединения шкафов в линейку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ru-RU" altLang="ru-RU" sz="1400" dirty="0"/>
              <a:t>48 вариантов типоразмеров, мощностей охлаждения и напряжений питания</a:t>
            </a:r>
            <a:endParaRPr lang="de-DE" altLang="ru-RU" sz="1400" dirty="0"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rgbClr val="333399"/>
              </a:buClr>
              <a:buFont typeface="Wingdings 2" pitchFamily="18" charset="2"/>
              <a:buNone/>
            </a:pPr>
            <a:endParaRPr lang="en-GB" altLang="ru-RU" sz="1000" b="1" dirty="0">
              <a:solidFill>
                <a:srgbClr val="000000"/>
              </a:solidFill>
              <a:latin typeface="Helvetica" pitchFamily="34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ym typeface="Wingdings" pitchFamily="2" charset="2"/>
              </a:rPr>
              <a:t>Модульная конструкция: простой выбор и заказ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sym typeface="Wingdings" pitchFamily="2" charset="2"/>
              </a:rPr>
              <a:t>Продуманное управление</a:t>
            </a:r>
          </a:p>
          <a:p>
            <a:pPr lvl="1" algn="l">
              <a:spcBef>
                <a:spcPct val="20000"/>
              </a:spcBef>
              <a:buClr>
                <a:srgbClr val="333399"/>
              </a:buClr>
              <a:buSzPct val="80000"/>
              <a:buFontTx/>
              <a:buChar char="•"/>
            </a:pPr>
            <a:endParaRPr lang="de-DE" altLang="ru-RU" sz="1000" dirty="0"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Arial" charset="0"/>
              <a:buChar char="$"/>
            </a:pPr>
            <a:r>
              <a:rPr lang="ru-RU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alt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  <a:endParaRPr lang="de-DE" altLang="ru-RU" sz="1600" b="1" dirty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/>
              <a:t>Стандартное исполнение RTT </a:t>
            </a:r>
            <a:r>
              <a:rPr lang="ru-RU" altLang="ru-RU" sz="1400" dirty="0" err="1"/>
              <a:t>plus</a:t>
            </a:r>
            <a:r>
              <a:rPr lang="ru-RU" altLang="ru-RU" sz="1400" dirty="0"/>
              <a:t> (</a:t>
            </a:r>
            <a:r>
              <a:rPr lang="ru-RU" altLang="ru-RU" sz="1400" dirty="0" err="1"/>
              <a:t>нанопокрытие</a:t>
            </a:r>
            <a:r>
              <a:rPr lang="ru-RU" altLang="ru-RU" sz="1400" dirty="0"/>
              <a:t>, испаритель конденсата)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/>
              <a:t>Малые затраты на обслуживание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ru-RU" sz="1400" dirty="0"/>
          </a:p>
        </p:txBody>
      </p:sp>
      <p:pic>
        <p:nvPicPr>
          <p:cNvPr id="92166" name="Picture 10" descr="fri1001268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1" b="-72"/>
          <a:stretch>
            <a:fillRect/>
          </a:stretch>
        </p:blipFill>
        <p:spPr bwMode="auto">
          <a:xfrm>
            <a:off x="5546725" y="1466850"/>
            <a:ext cx="3201988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2"/>
          <p:cNvSpPr txBox="1">
            <a:spLocks noGrp="1"/>
          </p:cNvSpPr>
          <p:nvPr/>
        </p:nvSpPr>
        <p:spPr bwMode="auto">
          <a:xfrm>
            <a:off x="7664450" y="6567488"/>
            <a:ext cx="381000" cy="136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fld id="{FAF7E364-5721-425F-9F71-F6D87E94CE47}" type="slidenum">
              <a:rPr lang="de-DE" sz="900">
                <a:latin typeface="Arial" pitchFamily="34" charset="0"/>
                <a:ea typeface="+mn-ea"/>
              </a:rPr>
              <a:pPr>
                <a:defRPr/>
              </a:pPr>
              <a:t>53</a:t>
            </a:fld>
            <a:endParaRPr lang="de-DE" sz="900" dirty="0">
              <a:latin typeface="Arial" pitchFamily="34" charset="0"/>
              <a:ea typeface="+mn-ea"/>
            </a:endParaRPr>
          </a:p>
        </p:txBody>
      </p:sp>
      <p:sp>
        <p:nvSpPr>
          <p:cNvPr id="93187" name="Rectangle 7"/>
          <p:cNvSpPr>
            <a:spLocks noChangeArrowheads="1"/>
          </p:cNvSpPr>
          <p:nvPr/>
        </p:nvSpPr>
        <p:spPr bwMode="auto">
          <a:xfrm>
            <a:off x="358775" y="2841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ru-RU" altLang="ru-RU" b="1" dirty="0" smtClean="0">
                <a:solidFill>
                  <a:schemeClr val="tx2"/>
                </a:solidFill>
                <a:ea typeface="ヒラギノ角ゴ Pro W3" charset="-128"/>
              </a:rPr>
              <a:t>Системы контроля микроклимата</a:t>
            </a:r>
            <a:r>
              <a:rPr lang="de-DE" altLang="ru-RU" b="1" dirty="0">
                <a:solidFill>
                  <a:schemeClr val="tx2"/>
                </a:solidFill>
                <a:ea typeface="ヒラギノ角ゴ Pro W3" charset="-128"/>
              </a:rPr>
              <a:t/>
            </a:r>
            <a:br>
              <a:rPr lang="de-DE" altLang="ru-RU" b="1" dirty="0">
                <a:solidFill>
                  <a:schemeClr val="tx2"/>
                </a:solidFill>
                <a:ea typeface="ヒラギノ角ゴ Pro W3" charset="-128"/>
              </a:rPr>
            </a:br>
            <a:r>
              <a:rPr lang="ru-RU" altLang="ru-RU" sz="2000" dirty="0" err="1">
                <a:ea typeface="ヒラギノ角ゴ Pro W3" charset="-128"/>
              </a:rPr>
              <a:t>Воздухо</a:t>
            </a:r>
            <a:r>
              <a:rPr lang="ru-RU" altLang="ru-RU" sz="2000" dirty="0">
                <a:ea typeface="ヒラギノ角ゴ Pro W3" charset="-128"/>
              </a:rPr>
              <a:t>-водяные теплообменники </a:t>
            </a:r>
            <a:r>
              <a:rPr lang="de-DE" altLang="ru-RU" sz="2000" dirty="0">
                <a:ea typeface="ヒラギノ角ゴ Pro W3" charset="-128"/>
              </a:rPr>
              <a:t>RTT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62BF72-850B-4608-A702-D8E32CB9299F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  <p:sp>
        <p:nvSpPr>
          <p:cNvPr id="83975" name="Text Box 2"/>
          <p:cNvSpPr txBox="1">
            <a:spLocks noChangeArrowheads="1"/>
          </p:cNvSpPr>
          <p:nvPr/>
        </p:nvSpPr>
        <p:spPr bwMode="auto">
          <a:xfrm>
            <a:off x="331788" y="1416050"/>
            <a:ext cx="796766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Clr>
                <a:srgbClr val="004992"/>
              </a:buClr>
              <a:buSzPct val="100000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 smtClean="0"/>
              <a:t>Отвод высоких тепловых нагрузок на малом пространстве,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ru-RU" sz="1400" dirty="0" smtClean="0"/>
              <a:t>без отдачи тепла в окружающую среду</a:t>
            </a:r>
            <a:endParaRPr lang="de-DE" sz="1400" dirty="0" smtClean="0"/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 smtClean="0"/>
              <a:t>Дверной вариант</a:t>
            </a:r>
            <a:r>
              <a:rPr lang="de-DE" sz="1400" dirty="0" smtClean="0"/>
              <a:t> (</a:t>
            </a:r>
            <a:r>
              <a:rPr lang="ru-RU" sz="1400" dirty="0" smtClean="0"/>
              <a:t>малая глубина</a:t>
            </a:r>
            <a:r>
              <a:rPr lang="de-DE" sz="1400" dirty="0" smtClean="0"/>
              <a:t>) </a:t>
            </a:r>
            <a:r>
              <a:rPr lang="ru-RU" sz="1400" dirty="0" smtClean="0"/>
              <a:t>для установки вместо</a:t>
            </a:r>
            <a:r>
              <a:rPr lang="de-DE" sz="1400" dirty="0" smtClean="0"/>
              <a:t> </a:t>
            </a:r>
            <a:br>
              <a:rPr lang="de-DE" sz="1400" dirty="0" smtClean="0"/>
            </a:br>
            <a:r>
              <a:rPr lang="ru-RU" sz="1400" dirty="0" smtClean="0"/>
              <a:t>двери шкафа </a:t>
            </a:r>
            <a:r>
              <a:rPr lang="de-DE" sz="1400" dirty="0" smtClean="0"/>
              <a:t>TS 8 </a:t>
            </a:r>
            <a:r>
              <a:rPr lang="ru-RU" sz="1400" dirty="0" smtClean="0"/>
              <a:t>шириной </a:t>
            </a:r>
            <a:r>
              <a:rPr lang="de-DE" sz="1400" dirty="0" smtClean="0"/>
              <a:t>600 </a:t>
            </a:r>
            <a:r>
              <a:rPr lang="ru-RU" sz="1400" dirty="0" smtClean="0"/>
              <a:t>мм, мощность</a:t>
            </a:r>
            <a:r>
              <a:rPr lang="de-DE" sz="1400" dirty="0" smtClean="0"/>
              <a:t> 2</a:t>
            </a:r>
            <a:r>
              <a:rPr lang="ru-RU" sz="1400" dirty="0" smtClean="0"/>
              <a:t> кВт</a:t>
            </a:r>
            <a:endParaRPr lang="de-DE" sz="1400" dirty="0" smtClean="0"/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 smtClean="0"/>
              <a:t>Использование более высокой эффективности водяного                                          охлаждения по сравнению с воздушным</a:t>
            </a:r>
            <a:endParaRPr lang="de-DE" sz="1400" dirty="0" smtClean="0"/>
          </a:p>
          <a:p>
            <a:pPr algn="l">
              <a:spcBef>
                <a:spcPct val="20000"/>
              </a:spcBef>
              <a:buClr>
                <a:srgbClr val="004992"/>
              </a:buClr>
              <a:buFont typeface="Wingdings 2" pitchFamily="18" charset="2"/>
              <a:buNone/>
              <a:defRPr/>
            </a:pPr>
            <a:endParaRPr lang="en-GB" sz="500" b="1" dirty="0" smtClean="0">
              <a:solidFill>
                <a:srgbClr val="000000"/>
              </a:solidFill>
              <a:latin typeface="Helvetica" pitchFamily="34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/>
              <a:t>Упрощение монтажа </a:t>
            </a:r>
            <a:r>
              <a:rPr lang="de-DE" sz="1400" dirty="0" smtClean="0"/>
              <a:t>– </a:t>
            </a:r>
            <a:r>
              <a:rPr lang="ru-RU" sz="1400" dirty="0" smtClean="0"/>
              <a:t>простая навеска</a:t>
            </a:r>
            <a:r>
              <a:rPr lang="de-DE" sz="1400" dirty="0" smtClean="0"/>
              <a:t>: </a:t>
            </a:r>
            <a:br>
              <a:rPr lang="de-DE" sz="1400" dirty="0" smtClean="0"/>
            </a:br>
            <a:r>
              <a:rPr lang="ru-RU" sz="1400" dirty="0" smtClean="0"/>
              <a:t>благодаря имеющимся крепежным крючкам </a:t>
            </a:r>
            <a:r>
              <a:rPr lang="de-DE" sz="1400" dirty="0" smtClean="0"/>
              <a:t> </a:t>
            </a: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/>
              <a:t>Дверной вариант для непосредственного монтажа на шкаф</a:t>
            </a:r>
            <a:r>
              <a:rPr lang="de-DE" sz="1400" dirty="0" smtClean="0"/>
              <a:t> </a:t>
            </a:r>
          </a:p>
          <a:p>
            <a:pPr lvl="1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 smtClean="0"/>
              <a:t>Простое и удобное подключение воды</a:t>
            </a:r>
            <a:endParaRPr lang="de-DE" sz="1400" dirty="0" smtClean="0"/>
          </a:p>
          <a:p>
            <a:pPr marL="714375" lvl="1" indent="-171450" algn="l">
              <a:spcBef>
                <a:spcPct val="20000"/>
              </a:spcBef>
              <a:buClr>
                <a:srgbClr val="004992"/>
              </a:buClr>
              <a:buSzPct val="80000"/>
              <a:buFontTx/>
              <a:buChar char="•"/>
              <a:defRPr/>
            </a:pPr>
            <a:endParaRPr lang="en-GB" sz="500" dirty="0" smtClean="0">
              <a:solidFill>
                <a:srgbClr val="000000"/>
              </a:solidFill>
              <a:latin typeface="Helvetica" pitchFamily="34" charset="0"/>
              <a:cs typeface="Times New Roman" pitchFamily="18" charset="0"/>
              <a:sym typeface="Times New Roman" pitchFamily="18" charset="0"/>
            </a:endParaRPr>
          </a:p>
          <a:p>
            <a:pPr marL="266700" indent="-266700" algn="l">
              <a:spcBef>
                <a:spcPct val="20000"/>
              </a:spcBef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</a:p>
          <a:p>
            <a:pPr marL="647700" lvl="1" indent="-266700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Все агрегаты с комфортным контроллером имеют </a:t>
            </a:r>
            <a:r>
              <a:rPr lang="ru-RU" sz="1400" dirty="0" err="1"/>
              <a:t>энергоэффективное</a:t>
            </a:r>
            <a:r>
              <a:rPr lang="ru-RU" sz="1400" dirty="0"/>
              <a:t> управление в </a:t>
            </a:r>
            <a:r>
              <a:rPr lang="ru-RU" sz="1400" dirty="0" err="1"/>
              <a:t>Eco</a:t>
            </a:r>
            <a:r>
              <a:rPr lang="ru-RU" sz="1400" dirty="0"/>
              <a:t>-режиме: в зависимости от температуры в шкафу вентилятор может останавливаться и таким образом работает не все время включения агрегата</a:t>
            </a:r>
          </a:p>
          <a:p>
            <a:pPr marL="647700" lvl="1" indent="-266700" algn="l"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Опциональные подключения воды больше не является </a:t>
            </a:r>
            <a:r>
              <a:rPr lang="ru-RU" sz="1400" dirty="0" err="1" smtClean="0"/>
              <a:t>специзделием</a:t>
            </a:r>
            <a:endParaRPr lang="de-DE" sz="1800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algn="l">
              <a:spcBef>
                <a:spcPct val="20000"/>
              </a:spcBef>
              <a:buFont typeface="Arial" pitchFamily="34" charset="0"/>
              <a:buChar char="+"/>
              <a:defRPr/>
            </a:pPr>
            <a:endParaRPr lang="de-DE" sz="1400" dirty="0" smtClean="0"/>
          </a:p>
        </p:txBody>
      </p:sp>
      <p:pic>
        <p:nvPicPr>
          <p:cNvPr id="93191" name="Picture 2" descr="T:\pm-c\int\Media\Bilder\Produktbilder Klima\Wärmetauscher\Luft_Wasser\fri10012579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457325"/>
            <a:ext cx="2598738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8"/>
          <p:cNvSpPr>
            <a:spLocks noChangeArrowheads="1"/>
          </p:cNvSpPr>
          <p:nvPr/>
        </p:nvSpPr>
        <p:spPr bwMode="auto">
          <a:xfrm>
            <a:off x="358775" y="2841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ru-RU" altLang="ru-RU" b="1" dirty="0" smtClean="0">
                <a:solidFill>
                  <a:schemeClr val="tx2"/>
                </a:solidFill>
                <a:ea typeface="ヒラギノ角ゴ Pro W3" charset="-128"/>
              </a:rPr>
              <a:t>Системы контроля микроклимата</a:t>
            </a:r>
            <a:r>
              <a:rPr lang="de-DE" altLang="ru-RU" sz="3000" b="1" dirty="0">
                <a:solidFill>
                  <a:schemeClr val="tx2"/>
                </a:solidFill>
                <a:ea typeface="ヒラギノ角ゴ Pro W3" charset="-128"/>
              </a:rPr>
              <a:t/>
            </a:r>
            <a:br>
              <a:rPr lang="de-DE" altLang="ru-RU" sz="3000" b="1" dirty="0">
                <a:solidFill>
                  <a:schemeClr val="tx2"/>
                </a:solidFill>
                <a:ea typeface="ヒラギノ角ゴ Pro W3" charset="-128"/>
              </a:rPr>
            </a:br>
            <a:r>
              <a:rPr lang="ru-RU" altLang="ru-RU" sz="2000" dirty="0">
                <a:ea typeface="ヒラギノ角ゴ Pro W3" charset="-128"/>
              </a:rPr>
              <a:t>Промышленный </a:t>
            </a:r>
            <a:r>
              <a:rPr lang="de-DE" altLang="ru-RU" sz="2000" dirty="0">
                <a:ea typeface="ヒラギノ角ゴ Pro W3" charset="-128"/>
              </a:rPr>
              <a:t>Liquid </a:t>
            </a:r>
            <a:r>
              <a:rPr lang="de-DE" altLang="ru-RU" sz="2000" dirty="0" err="1">
                <a:ea typeface="ヒラギノ角ゴ Pro W3" charset="-128"/>
              </a:rPr>
              <a:t>Cooling</a:t>
            </a:r>
            <a:r>
              <a:rPr lang="de-DE" altLang="ru-RU" sz="2000" dirty="0">
                <a:ea typeface="ヒラギノ角ゴ Pro W3" charset="-128"/>
              </a:rPr>
              <a:t> Package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C795AB-FEDE-4E9F-8DC1-53B1CE7CE845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  <p:sp>
        <p:nvSpPr>
          <p:cNvPr id="84998" name="Text Box 2"/>
          <p:cNvSpPr txBox="1">
            <a:spLocks noChangeArrowheads="1"/>
          </p:cNvSpPr>
          <p:nvPr/>
        </p:nvSpPr>
        <p:spPr bwMode="auto">
          <a:xfrm>
            <a:off x="328613" y="1419225"/>
            <a:ext cx="52578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SzPct val="100000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/>
              <a:t>Модульная система контроля микроклимата: </a:t>
            </a:r>
            <a:br>
              <a:rPr lang="ru-RU" sz="1400" dirty="0"/>
            </a:br>
            <a:r>
              <a:rPr lang="ru-RU" sz="1400" dirty="0"/>
              <a:t>соединяется с TS 8</a:t>
            </a: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/>
              <a:t>Компактная конструкция – ширина всего 300 мм</a:t>
            </a:r>
          </a:p>
          <a:p>
            <a:pPr lvl="1" algn="l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ru-RU" sz="1400" dirty="0"/>
              <a:t>Выдув воздуха с двух сторон с мощностью охлаждения по  5 кВт или с одной стороны с мощностью охлаждения 10 кВт</a:t>
            </a:r>
          </a:p>
          <a:p>
            <a:pPr algn="l">
              <a:spcBef>
                <a:spcPct val="20000"/>
              </a:spcBef>
              <a:buClr>
                <a:srgbClr val="333399"/>
              </a:buClr>
              <a:buFont typeface="Wingdings 2" pitchFamily="18" charset="2"/>
              <a:buNone/>
              <a:defRPr/>
            </a:pPr>
            <a:endParaRPr lang="en-GB" sz="1000" b="1" dirty="0" smtClean="0">
              <a:solidFill>
                <a:srgbClr val="000000"/>
              </a:solidFill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Удобные возможности подключения воды </a:t>
            </a:r>
            <a:br>
              <a:rPr lang="ru-RU" sz="1400" dirty="0"/>
            </a:br>
            <a:r>
              <a:rPr lang="ru-RU" sz="1400" dirty="0"/>
              <a:t>– в области цоколя и крыши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Простой доступ ко всем компонентам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Удобное обслуживание и сервис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de-DE" sz="1000" dirty="0" smtClean="0">
              <a:sym typeface="Wingdings" pitchFamily="2" charset="2"/>
            </a:endParaRPr>
          </a:p>
          <a:p>
            <a:pPr marL="266700" indent="-266700" algn="l">
              <a:spcBef>
                <a:spcPct val="20000"/>
              </a:spcBef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</a:p>
          <a:p>
            <a:pPr marL="714375" lvl="1" indent="-1714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/>
              <a:t>С помощью одного агрегата можно охлаждать линейку шкафов длиной до 5 м </a:t>
            </a:r>
            <a:r>
              <a:rPr lang="ru-RU" sz="1400" dirty="0" smtClean="0"/>
              <a:t>(</a:t>
            </a:r>
            <a:r>
              <a:rPr lang="ru-RU" sz="1400" dirty="0"/>
              <a:t>по 2,5 м с каждой из сторон)</a:t>
            </a:r>
            <a:endParaRPr lang="de-DE" sz="1400" dirty="0" smtClean="0"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Font typeface="Arial" pitchFamily="34" charset="0"/>
              <a:buChar char="+"/>
              <a:defRPr/>
            </a:pPr>
            <a:endParaRPr lang="de-DE" sz="1400" dirty="0" smtClean="0"/>
          </a:p>
        </p:txBody>
      </p:sp>
      <p:pic>
        <p:nvPicPr>
          <p:cNvPr id="9421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9" b="85"/>
          <a:stretch>
            <a:fillRect/>
          </a:stretch>
        </p:blipFill>
        <p:spPr bwMode="auto">
          <a:xfrm>
            <a:off x="5237163" y="1455738"/>
            <a:ext cx="351790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296863"/>
            <a:ext cx="8421688" cy="75565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Системы контроля микроклимата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 err="1"/>
              <a:t>Чиллеры</a:t>
            </a:r>
            <a:r>
              <a:rPr lang="ru-RU" altLang="ru-RU" sz="2000" b="0" dirty="0"/>
              <a:t> </a:t>
            </a:r>
            <a:r>
              <a:rPr lang="ru-RU" altLang="ru-RU" sz="2000" b="0" dirty="0" err="1"/>
              <a:t>TopTherm</a:t>
            </a:r>
            <a:r>
              <a:rPr lang="ru-RU" altLang="ru-RU" sz="2000" b="0" dirty="0"/>
              <a:t> – системы обратного охлаждения</a:t>
            </a:r>
            <a:endParaRPr lang="de-DE" altLang="ru-RU" sz="2000" b="0" dirty="0" smtClean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A1ADB7A-162B-43D1-8B30-4AE82C05E039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  <p:sp>
        <p:nvSpPr>
          <p:cNvPr id="86022" name="Text Box 2"/>
          <p:cNvSpPr txBox="1">
            <a:spLocks noChangeArrowheads="1"/>
          </p:cNvSpPr>
          <p:nvPr/>
        </p:nvSpPr>
        <p:spPr bwMode="auto">
          <a:xfrm>
            <a:off x="330200" y="1416050"/>
            <a:ext cx="506888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61950" indent="-3619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124325" algn="l"/>
                <a:tab pos="5019675" algn="l"/>
                <a:tab pos="6372225" algn="l"/>
              </a:tabLs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20000"/>
              </a:spcBef>
              <a:buSzPct val="100000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Факты и свойства:</a:t>
            </a:r>
            <a:endParaRPr lang="de-DE" sz="1600" b="1" dirty="0" smtClean="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/>
              <a:t>Интеграция в "Rittal –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ru-RU" sz="1400" dirty="0" err="1"/>
              <a:t>System</a:t>
            </a:r>
            <a:r>
              <a:rPr lang="ru-RU" sz="1400" dirty="0"/>
              <a:t>": техника корпусов TS 8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ru-RU" sz="1400" dirty="0"/>
              <a:t>Модульная конструкция (платформенная технология: идентичные компоненты)</a:t>
            </a:r>
            <a:endParaRPr lang="de-DE" sz="1400" dirty="0" smtClean="0"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rgbClr val="333399"/>
              </a:buClr>
              <a:buFont typeface="Wingdings 2" pitchFamily="18" charset="2"/>
              <a:buNone/>
              <a:defRPr/>
            </a:pPr>
            <a:endParaRPr lang="en-GB" sz="1000" b="1" dirty="0" smtClean="0">
              <a:solidFill>
                <a:srgbClr val="000000"/>
              </a:solidFill>
              <a:latin typeface="Helvetica" pitchFamily="34" charset="0"/>
              <a:cs typeface="Times New Roman" pitchFamily="18" charset="0"/>
              <a:sym typeface="Wingdings" pitchFamily="2" charset="2"/>
            </a:endParaRPr>
          </a:p>
          <a:p>
            <a:pPr algn="l">
              <a:spcBef>
                <a:spcPct val="20000"/>
              </a:spcBef>
              <a:buClr>
                <a:schemeClr val="tx1"/>
              </a:buClr>
              <a:buFont typeface="Wingdings 2" pitchFamily="18" charset="2"/>
              <a:buChar char="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Экономия времени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Wingdings" pitchFamily="2" charset="2"/>
              </a:rPr>
              <a:t> 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ym typeface="Wingdings" pitchFamily="2" charset="2"/>
              </a:rPr>
              <a:t>Малые сроки поставки благодаря готовым модулям</a:t>
            </a:r>
          </a:p>
          <a:p>
            <a:pPr lvl="1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ym typeface="Wingdings" pitchFamily="2" charset="2"/>
              </a:rPr>
              <a:t>Удобство сервиса  (малое количество запчастей, возможна простая замена модулей</a:t>
            </a:r>
            <a:r>
              <a:rPr lang="ru-RU" sz="1400" dirty="0" smtClean="0">
                <a:sym typeface="Wingdings" pitchFamily="2" charset="2"/>
              </a:rPr>
              <a:t>)</a:t>
            </a:r>
            <a:endParaRPr lang="de-DE" sz="1400" dirty="0">
              <a:sym typeface="Wingdings" pitchFamily="2" charset="2"/>
            </a:endParaRPr>
          </a:p>
          <a:p>
            <a:pPr marL="714375" lvl="1" indent="-171450" algn="l">
              <a:spcBef>
                <a:spcPct val="20000"/>
              </a:spcBef>
              <a:buClr>
                <a:srgbClr val="333399"/>
              </a:buClr>
              <a:buSzPct val="80000"/>
              <a:buFontTx/>
              <a:buChar char="•"/>
              <a:defRPr/>
            </a:pPr>
            <a:endParaRPr lang="de-DE" sz="1000" dirty="0" smtClean="0">
              <a:latin typeface="Helvetica" pitchFamily="34" charset="0"/>
              <a:sym typeface="Wingdings" pitchFamily="2" charset="2"/>
            </a:endParaRPr>
          </a:p>
          <a:p>
            <a:pPr marL="266700" indent="-266700" algn="l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$"/>
              <a:defRPr/>
            </a:pPr>
            <a:r>
              <a:rPr lang="ru-RU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Экономия средств …</a:t>
            </a:r>
            <a:r>
              <a:rPr lang="de-DE" sz="1600" b="1" dirty="0" smtClean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  </a:t>
            </a:r>
          </a:p>
          <a:p>
            <a:pPr marL="714375" lvl="1" indent="-1714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Снижение затрат благодаря стандартизации и модульной конструкции</a:t>
            </a:r>
          </a:p>
          <a:p>
            <a:pPr marL="714375" lvl="1" indent="-1714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Высокая надежность благодаря встроенному водяному байпасу в стандартном исполнении</a:t>
            </a:r>
          </a:p>
          <a:p>
            <a:pPr marL="714375" lvl="1" indent="-171450" algn="l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400" dirty="0">
                <a:solidFill>
                  <a:srgbClr val="000000"/>
                </a:solidFill>
              </a:rPr>
              <a:t>Международная концепция сервиса</a:t>
            </a:r>
            <a:endParaRPr lang="de-DE" sz="1400" dirty="0" smtClean="0">
              <a:sym typeface="Wingdings" pitchFamily="2" charset="2"/>
            </a:endParaRPr>
          </a:p>
          <a:p>
            <a:pPr lvl="1" algn="l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de-DE" sz="1400" dirty="0" smtClean="0"/>
          </a:p>
        </p:txBody>
      </p:sp>
      <p:pic>
        <p:nvPicPr>
          <p:cNvPr id="95238" name="Grafik 5" descr="Rittal TopTherm Chiller_20x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"/>
          <a:stretch>
            <a:fillRect/>
          </a:stretch>
        </p:blipFill>
        <p:spPr bwMode="auto">
          <a:xfrm>
            <a:off x="5500688" y="1458913"/>
            <a:ext cx="3259137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4"/>
          <p:cNvSpPr>
            <a:spLocks noChangeArrowheads="1"/>
          </p:cNvSpPr>
          <p:nvPr/>
        </p:nvSpPr>
        <p:spPr bwMode="auto">
          <a:xfrm>
            <a:off x="1431925" y="3879850"/>
            <a:ext cx="1684338" cy="788988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59" name="Rectangle 51"/>
          <p:cNvSpPr>
            <a:spLocks noChangeArrowheads="1"/>
          </p:cNvSpPr>
          <p:nvPr/>
        </p:nvSpPr>
        <p:spPr bwMode="auto">
          <a:xfrm>
            <a:off x="361950" y="3879850"/>
            <a:ext cx="1054100" cy="787400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ru-RU"/>
          </a:p>
        </p:txBody>
      </p:sp>
      <p:sp>
        <p:nvSpPr>
          <p:cNvPr id="96260" name="Rectangle 14"/>
          <p:cNvSpPr>
            <a:spLocks noChangeArrowheads="1"/>
          </p:cNvSpPr>
          <p:nvPr/>
        </p:nvSpPr>
        <p:spPr bwMode="auto">
          <a:xfrm>
            <a:off x="1422400" y="1698625"/>
            <a:ext cx="1684338" cy="1173163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61" name="Rectangle 50"/>
          <p:cNvSpPr>
            <a:spLocks noChangeArrowheads="1"/>
          </p:cNvSpPr>
          <p:nvPr/>
        </p:nvSpPr>
        <p:spPr bwMode="auto">
          <a:xfrm>
            <a:off x="366713" y="1695450"/>
            <a:ext cx="1036637" cy="1176338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ru-RU"/>
          </a:p>
        </p:txBody>
      </p:sp>
      <p:sp>
        <p:nvSpPr>
          <p:cNvPr id="96262" name="Rectangle 14"/>
          <p:cNvSpPr>
            <a:spLocks noChangeArrowheads="1"/>
          </p:cNvSpPr>
          <p:nvPr/>
        </p:nvSpPr>
        <p:spPr bwMode="auto">
          <a:xfrm>
            <a:off x="366713" y="3038475"/>
            <a:ext cx="2765425" cy="644525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63" name="Rectangle 14"/>
          <p:cNvSpPr>
            <a:spLocks noChangeArrowheads="1"/>
          </p:cNvSpPr>
          <p:nvPr/>
        </p:nvSpPr>
        <p:spPr bwMode="auto">
          <a:xfrm>
            <a:off x="5940425" y="4095750"/>
            <a:ext cx="1800225" cy="576263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64" name="Rectangle 14"/>
          <p:cNvSpPr>
            <a:spLocks noChangeArrowheads="1"/>
          </p:cNvSpPr>
          <p:nvPr/>
        </p:nvSpPr>
        <p:spPr bwMode="auto">
          <a:xfrm>
            <a:off x="3697288" y="4724400"/>
            <a:ext cx="1954212" cy="360363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65" name="Rectangle 48"/>
          <p:cNvSpPr>
            <a:spLocks noChangeArrowheads="1"/>
          </p:cNvSpPr>
          <p:nvPr/>
        </p:nvSpPr>
        <p:spPr bwMode="auto">
          <a:xfrm>
            <a:off x="3708400" y="5137150"/>
            <a:ext cx="1928813" cy="865188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en-US" altLang="ru-RU"/>
          </a:p>
        </p:txBody>
      </p:sp>
      <p:sp>
        <p:nvSpPr>
          <p:cNvPr id="96266" name="Rectangle 14"/>
          <p:cNvSpPr>
            <a:spLocks noChangeArrowheads="1"/>
          </p:cNvSpPr>
          <p:nvPr/>
        </p:nvSpPr>
        <p:spPr bwMode="auto">
          <a:xfrm>
            <a:off x="5940425" y="3328988"/>
            <a:ext cx="1800225" cy="692150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67" name="Rectangle 14"/>
          <p:cNvSpPr>
            <a:spLocks noChangeArrowheads="1"/>
          </p:cNvSpPr>
          <p:nvPr/>
        </p:nvSpPr>
        <p:spPr bwMode="auto">
          <a:xfrm>
            <a:off x="5940425" y="2508250"/>
            <a:ext cx="1800225" cy="723900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68" name="Rectangle 14"/>
          <p:cNvSpPr>
            <a:spLocks noChangeArrowheads="1"/>
          </p:cNvSpPr>
          <p:nvPr/>
        </p:nvSpPr>
        <p:spPr bwMode="auto">
          <a:xfrm>
            <a:off x="5940425" y="1698625"/>
            <a:ext cx="1800225" cy="741363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69" name="Rectangle 3"/>
          <p:cNvSpPr>
            <a:spLocks noChangeArrowheads="1"/>
          </p:cNvSpPr>
          <p:nvPr/>
        </p:nvSpPr>
        <p:spPr bwMode="auto">
          <a:xfrm>
            <a:off x="2832100" y="1066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/>
          </a:p>
        </p:txBody>
      </p:sp>
      <p:pic>
        <p:nvPicPr>
          <p:cNvPr id="9627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363" y="3952875"/>
            <a:ext cx="8175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1" name="Text Box 9"/>
          <p:cNvSpPr txBox="1">
            <a:spLocks noChangeArrowheads="1"/>
          </p:cNvSpPr>
          <p:nvPr/>
        </p:nvSpPr>
        <p:spPr bwMode="auto">
          <a:xfrm>
            <a:off x="1460500" y="3952875"/>
            <a:ext cx="15986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" tIns="7620" rIns="2540" bIns="76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100" u="sng" dirty="0"/>
              <a:t>Опция</a:t>
            </a:r>
            <a:r>
              <a:rPr lang="de-DE" sz="1100" dirty="0"/>
              <a:t> </a:t>
            </a:r>
            <a:r>
              <a:rPr lang="ru-RU" sz="1100" dirty="0"/>
              <a:t>Насос повышенной  </a:t>
            </a:r>
            <a:r>
              <a:rPr lang="ru-RU" sz="1100" dirty="0" smtClean="0"/>
              <a:t>мощности </a:t>
            </a:r>
            <a:r>
              <a:rPr lang="de-DE" sz="1100" dirty="0" smtClean="0"/>
              <a:t>4 </a:t>
            </a:r>
            <a:r>
              <a:rPr lang="ru-RU" sz="1100" dirty="0"/>
              <a:t>бар</a:t>
            </a:r>
            <a:r>
              <a:rPr lang="de-DE" sz="1100" dirty="0"/>
              <a:t> (</a:t>
            </a:r>
            <a:r>
              <a:rPr lang="ru-RU" sz="1100" dirty="0"/>
              <a:t>уже доступно как опция</a:t>
            </a:r>
            <a:r>
              <a:rPr lang="de-DE" sz="1100" dirty="0"/>
              <a:t>)</a:t>
            </a:r>
          </a:p>
        </p:txBody>
      </p:sp>
      <p:sp>
        <p:nvSpPr>
          <p:cNvPr id="96272" name="Text Box 10"/>
          <p:cNvSpPr txBox="1">
            <a:spLocks noChangeArrowheads="1"/>
          </p:cNvSpPr>
          <p:nvPr/>
        </p:nvSpPr>
        <p:spPr bwMode="auto">
          <a:xfrm>
            <a:off x="6018213" y="4117975"/>
            <a:ext cx="180022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" tIns="7620" rIns="2540" bIns="76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100" u="sng" dirty="0"/>
              <a:t>Опция</a:t>
            </a:r>
            <a:r>
              <a:rPr lang="de-DE" sz="1100" dirty="0"/>
              <a:t> </a:t>
            </a:r>
            <a:r>
              <a:rPr lang="ru-RU" sz="1100" dirty="0"/>
              <a:t>Водяной байпас</a:t>
            </a:r>
            <a:r>
              <a:rPr lang="de-DE" sz="1100" dirty="0"/>
              <a:t>, </a:t>
            </a:r>
            <a:br>
              <a:rPr lang="de-DE" sz="1100" dirty="0"/>
            </a:br>
            <a:r>
              <a:rPr lang="de-DE" sz="1100" dirty="0"/>
              <a:t>(</a:t>
            </a:r>
            <a:r>
              <a:rPr lang="ru-RU" sz="1100" dirty="0"/>
              <a:t>сейчас как стандарт</a:t>
            </a:r>
            <a:r>
              <a:rPr lang="de-DE" sz="1100" dirty="0"/>
              <a:t>)</a:t>
            </a:r>
          </a:p>
        </p:txBody>
      </p:sp>
      <p:pic>
        <p:nvPicPr>
          <p:cNvPr id="9627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09738"/>
            <a:ext cx="1928813" cy="2940050"/>
          </a:xfrm>
          <a:prstGeom prst="rect">
            <a:avLst/>
          </a:prstGeom>
          <a:noFill/>
          <a:ln w="952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74" name="Line 12"/>
          <p:cNvSpPr>
            <a:spLocks noChangeShapeType="1"/>
          </p:cNvSpPr>
          <p:nvPr/>
        </p:nvSpPr>
        <p:spPr bwMode="auto">
          <a:xfrm>
            <a:off x="3132138" y="1935163"/>
            <a:ext cx="1874837" cy="171450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75" name="Text Box 13"/>
          <p:cNvSpPr txBox="1">
            <a:spLocks noChangeArrowheads="1"/>
          </p:cNvSpPr>
          <p:nvPr/>
        </p:nvSpPr>
        <p:spPr bwMode="auto">
          <a:xfrm>
            <a:off x="5997575" y="3362325"/>
            <a:ext cx="1743074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" tIns="7620" rIns="2540" bIns="76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100" u="sng" dirty="0"/>
              <a:t>Опция</a:t>
            </a:r>
            <a:r>
              <a:rPr lang="de-DE" sz="1100" dirty="0"/>
              <a:t> </a:t>
            </a:r>
            <a:r>
              <a:rPr lang="ru-RU" sz="1100" dirty="0"/>
              <a:t>Сигнализатор протока</a:t>
            </a:r>
            <a:r>
              <a:rPr lang="de-DE" sz="1100" dirty="0"/>
              <a:t> </a:t>
            </a:r>
            <a:r>
              <a:rPr lang="de-DE" sz="1100" dirty="0" smtClean="0"/>
              <a:t>(</a:t>
            </a:r>
            <a:r>
              <a:rPr lang="ru-RU" sz="1100" dirty="0"/>
              <a:t>сейчас как стандарт</a:t>
            </a:r>
            <a:r>
              <a:rPr lang="de-DE" sz="1100" dirty="0"/>
              <a:t>)</a:t>
            </a:r>
          </a:p>
          <a:p>
            <a:pPr algn="l"/>
            <a:endParaRPr lang="de-DE" altLang="ru-RU" sz="1100" dirty="0"/>
          </a:p>
          <a:p>
            <a:pPr algn="l"/>
            <a:endParaRPr lang="de-DE" altLang="ru-RU" dirty="0"/>
          </a:p>
        </p:txBody>
      </p:sp>
      <p:sp>
        <p:nvSpPr>
          <p:cNvPr id="96276" name="Line 14"/>
          <p:cNvSpPr>
            <a:spLocks noChangeShapeType="1"/>
          </p:cNvSpPr>
          <p:nvPr/>
        </p:nvSpPr>
        <p:spPr bwMode="auto">
          <a:xfrm flipV="1">
            <a:off x="3132138" y="4168775"/>
            <a:ext cx="1163637" cy="142875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77" name="Line 16"/>
          <p:cNvSpPr>
            <a:spLocks noChangeShapeType="1"/>
          </p:cNvSpPr>
          <p:nvPr/>
        </p:nvSpPr>
        <p:spPr bwMode="auto">
          <a:xfrm flipH="1" flipV="1">
            <a:off x="4657725" y="3648075"/>
            <a:ext cx="1282700" cy="736600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78" name="Line 17"/>
          <p:cNvSpPr>
            <a:spLocks noChangeShapeType="1"/>
          </p:cNvSpPr>
          <p:nvPr/>
        </p:nvSpPr>
        <p:spPr bwMode="auto">
          <a:xfrm flipH="1">
            <a:off x="4519613" y="3519488"/>
            <a:ext cx="1420812" cy="31750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6279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342"/>
          <a:stretch>
            <a:fillRect/>
          </a:stretch>
        </p:blipFill>
        <p:spPr bwMode="auto">
          <a:xfrm>
            <a:off x="395288" y="1719263"/>
            <a:ext cx="76358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10"/>
          <a:stretch>
            <a:fillRect/>
          </a:stretch>
        </p:blipFill>
        <p:spPr bwMode="auto">
          <a:xfrm>
            <a:off x="439738" y="2295525"/>
            <a:ext cx="3238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1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088" y="2295525"/>
            <a:ext cx="412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2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376613"/>
            <a:ext cx="4714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3" name="Picture 2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133850"/>
            <a:ext cx="2921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84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9713" y="2565400"/>
            <a:ext cx="7239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5" name="Text Box 24"/>
          <p:cNvSpPr txBox="1">
            <a:spLocks noChangeArrowheads="1"/>
          </p:cNvSpPr>
          <p:nvPr/>
        </p:nvSpPr>
        <p:spPr bwMode="auto">
          <a:xfrm>
            <a:off x="5997574" y="2584450"/>
            <a:ext cx="17430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" tIns="7620" rIns="2540" bIns="76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100" u="sng" dirty="0"/>
              <a:t>Опция</a:t>
            </a:r>
            <a:r>
              <a:rPr lang="de-DE" sz="1100" dirty="0"/>
              <a:t> </a:t>
            </a:r>
            <a:r>
              <a:rPr lang="ru-RU" sz="1100" dirty="0"/>
              <a:t>Управление с байпасом горячих газов</a:t>
            </a:r>
            <a:r>
              <a:rPr lang="de-DE" sz="1100" dirty="0"/>
              <a:t> (</a:t>
            </a:r>
            <a:r>
              <a:rPr lang="ru-RU" sz="1100" dirty="0"/>
              <a:t>уже доступно как опция</a:t>
            </a:r>
            <a:r>
              <a:rPr lang="de-DE" sz="1100" dirty="0"/>
              <a:t>)</a:t>
            </a:r>
          </a:p>
          <a:p>
            <a:pPr algn="l"/>
            <a:endParaRPr lang="de-DE" altLang="ru-RU" dirty="0"/>
          </a:p>
        </p:txBody>
      </p:sp>
      <p:pic>
        <p:nvPicPr>
          <p:cNvPr id="96286" name="Picture 2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25" b="548"/>
          <a:stretch>
            <a:fillRect/>
          </a:stretch>
        </p:blipFill>
        <p:spPr bwMode="auto">
          <a:xfrm>
            <a:off x="3967163" y="5176838"/>
            <a:ext cx="143986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7" name="Text Box 26"/>
          <p:cNvSpPr txBox="1">
            <a:spLocks noChangeArrowheads="1"/>
          </p:cNvSpPr>
          <p:nvPr/>
        </p:nvSpPr>
        <p:spPr bwMode="auto">
          <a:xfrm>
            <a:off x="3713956" y="4829175"/>
            <a:ext cx="192325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" tIns="7620" rIns="2540" bIns="76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1100" u="sng" dirty="0"/>
              <a:t>Опция Цоколь - смонтирован</a:t>
            </a:r>
            <a:endParaRPr lang="de-DE" altLang="ru-RU" sz="1100" dirty="0"/>
          </a:p>
          <a:p>
            <a:pPr algn="l"/>
            <a:endParaRPr lang="de-DE" altLang="ru-RU" dirty="0"/>
          </a:p>
        </p:txBody>
      </p:sp>
      <p:pic>
        <p:nvPicPr>
          <p:cNvPr id="96288" name="Picture 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7963" y="1703388"/>
            <a:ext cx="8096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89" name="Line 28"/>
          <p:cNvSpPr>
            <a:spLocks noChangeShapeType="1"/>
          </p:cNvSpPr>
          <p:nvPr/>
        </p:nvSpPr>
        <p:spPr bwMode="auto">
          <a:xfrm flipH="1">
            <a:off x="5092700" y="2727325"/>
            <a:ext cx="847725" cy="127000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90" name="Text Box 29"/>
          <p:cNvSpPr txBox="1">
            <a:spLocks noChangeArrowheads="1"/>
          </p:cNvSpPr>
          <p:nvPr/>
        </p:nvSpPr>
        <p:spPr bwMode="auto">
          <a:xfrm>
            <a:off x="5983288" y="1719263"/>
            <a:ext cx="1757362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" tIns="7620" rIns="2540" bIns="76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100" u="sng" dirty="0"/>
              <a:t>Опция</a:t>
            </a:r>
            <a:r>
              <a:rPr lang="ru-RU" sz="1100" dirty="0"/>
              <a:t> </a:t>
            </a:r>
          </a:p>
          <a:p>
            <a:pPr algn="l"/>
            <a:r>
              <a:rPr lang="ru-RU" sz="1100" dirty="0"/>
              <a:t>Конденсатор с водяным охлаждением и регулятором потока</a:t>
            </a:r>
            <a:endParaRPr lang="de-DE" sz="1100" dirty="0"/>
          </a:p>
          <a:p>
            <a:pPr algn="l"/>
            <a:endParaRPr lang="de-DE" altLang="ru-RU" dirty="0"/>
          </a:p>
        </p:txBody>
      </p:sp>
      <p:sp>
        <p:nvSpPr>
          <p:cNvPr id="96291" name="Line 30"/>
          <p:cNvSpPr>
            <a:spLocks noChangeShapeType="1"/>
          </p:cNvSpPr>
          <p:nvPr/>
        </p:nvSpPr>
        <p:spPr bwMode="auto">
          <a:xfrm flipH="1">
            <a:off x="5429250" y="2079625"/>
            <a:ext cx="511175" cy="158750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92" name="Line 31"/>
          <p:cNvSpPr>
            <a:spLocks noChangeShapeType="1"/>
          </p:cNvSpPr>
          <p:nvPr/>
        </p:nvSpPr>
        <p:spPr bwMode="auto">
          <a:xfrm flipV="1">
            <a:off x="3132138" y="3448050"/>
            <a:ext cx="938212" cy="0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93" name="Line 32"/>
          <p:cNvSpPr>
            <a:spLocks noChangeShapeType="1"/>
          </p:cNvSpPr>
          <p:nvPr/>
        </p:nvSpPr>
        <p:spPr bwMode="auto">
          <a:xfrm flipV="1">
            <a:off x="5148263" y="4240213"/>
            <a:ext cx="0" cy="484187"/>
          </a:xfrm>
          <a:prstGeom prst="line">
            <a:avLst/>
          </a:prstGeom>
          <a:noFill/>
          <a:ln w="9525">
            <a:solidFill>
              <a:srgbClr val="E50071"/>
            </a:solidFill>
            <a:round/>
            <a:headEnd/>
            <a:tailEnd type="diamond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6294" name="Rectangle 35"/>
          <p:cNvSpPr>
            <a:spLocks noChangeArrowheads="1"/>
          </p:cNvSpPr>
          <p:nvPr/>
        </p:nvSpPr>
        <p:spPr bwMode="auto">
          <a:xfrm>
            <a:off x="401638" y="3074988"/>
            <a:ext cx="26574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100" u="sng" dirty="0"/>
              <a:t>Опция</a:t>
            </a:r>
            <a:r>
              <a:rPr lang="de-DE" sz="1100" dirty="0">
                <a:cs typeface="Arial" pitchFamily="34" charset="0"/>
              </a:rPr>
              <a:t> </a:t>
            </a:r>
            <a:r>
              <a:rPr lang="ru-RU" sz="1100" dirty="0">
                <a:cs typeface="Arial" pitchFamily="34" charset="0"/>
              </a:rPr>
              <a:t>Специальный цвет </a:t>
            </a:r>
            <a:r>
              <a:rPr lang="de-DE" sz="1100" dirty="0">
                <a:cs typeface="Arial" pitchFamily="34" charset="0"/>
              </a:rPr>
              <a:t>RAL </a:t>
            </a:r>
            <a:r>
              <a:rPr lang="ru-RU" sz="1100" dirty="0">
                <a:cs typeface="Arial" pitchFamily="34" charset="0"/>
              </a:rPr>
              <a:t>для наружных частей</a:t>
            </a:r>
            <a:endParaRPr lang="de-DE" sz="1100" dirty="0">
              <a:cs typeface="Arial" pitchFamily="34" charset="0"/>
            </a:endParaRPr>
          </a:p>
        </p:txBody>
      </p:sp>
      <p:sp>
        <p:nvSpPr>
          <p:cNvPr id="96295" name="Rectangle 2"/>
          <p:cNvSpPr>
            <a:spLocks noChangeArrowheads="1"/>
          </p:cNvSpPr>
          <p:nvPr/>
        </p:nvSpPr>
        <p:spPr bwMode="auto">
          <a:xfrm>
            <a:off x="358775" y="284163"/>
            <a:ext cx="842168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ru-RU" altLang="ru-RU" b="1" dirty="0" smtClean="0">
                <a:solidFill>
                  <a:schemeClr val="tx2"/>
                </a:solidFill>
                <a:ea typeface="ヒラギノ角ゴ Pro W3" charset="-128"/>
              </a:rPr>
              <a:t>Системы контроля микроклимата</a:t>
            </a:r>
            <a:r>
              <a:rPr lang="de-DE" altLang="ru-RU" sz="2800" b="1" dirty="0">
                <a:solidFill>
                  <a:schemeClr val="tx2"/>
                </a:solidFill>
                <a:ea typeface="ヒラギノ角ゴ Pro W3" charset="-128"/>
              </a:rPr>
              <a:t/>
            </a:r>
            <a:br>
              <a:rPr lang="de-DE" altLang="ru-RU" sz="2800" b="1" dirty="0">
                <a:solidFill>
                  <a:schemeClr val="tx2"/>
                </a:solidFill>
                <a:ea typeface="ヒラギノ角ゴ Pro W3" charset="-128"/>
              </a:rPr>
            </a:br>
            <a:r>
              <a:rPr lang="ru-RU" altLang="ru-RU" sz="2000" dirty="0" err="1">
                <a:solidFill>
                  <a:schemeClr val="tx2"/>
                </a:solidFill>
                <a:ea typeface="ヒラギノ角ゴ Pro W3" charset="-128"/>
              </a:rPr>
              <a:t>Чиллеры</a:t>
            </a:r>
            <a:r>
              <a:rPr lang="ru-RU" altLang="ru-RU" sz="2000" dirty="0">
                <a:solidFill>
                  <a:schemeClr val="tx2"/>
                </a:solidFill>
                <a:ea typeface="ヒラギノ角ゴ Pro W3" charset="-128"/>
              </a:rPr>
              <a:t> </a:t>
            </a:r>
            <a:r>
              <a:rPr lang="de-DE" altLang="ru-RU" sz="2000" dirty="0" err="1">
                <a:solidFill>
                  <a:schemeClr val="tx2"/>
                </a:solidFill>
                <a:ea typeface="ヒラギノ角ゴ Pro W3" charset="-128"/>
              </a:rPr>
              <a:t>TopTherm</a:t>
            </a:r>
            <a:r>
              <a:rPr lang="de-DE" altLang="ru-RU" sz="2000" dirty="0">
                <a:solidFill>
                  <a:schemeClr val="tx2"/>
                </a:solidFill>
                <a:ea typeface="ヒラギノ角ゴ Pro W3" charset="-128"/>
              </a:rPr>
              <a:t> – </a:t>
            </a:r>
            <a:r>
              <a:rPr lang="ru-RU" altLang="ru-RU" sz="2000" dirty="0">
                <a:solidFill>
                  <a:schemeClr val="tx2"/>
                </a:solidFill>
                <a:ea typeface="ヒラギノ角ゴ Pro W3" charset="-128"/>
              </a:rPr>
              <a:t>пакеты опций</a:t>
            </a:r>
            <a:endParaRPr lang="de-DE" altLang="ru-RU" sz="2000" dirty="0">
              <a:solidFill>
                <a:schemeClr val="tx2"/>
              </a:solidFill>
              <a:ea typeface="ヒラギノ角ゴ Pro W3" charset="-128"/>
            </a:endParaRPr>
          </a:p>
        </p:txBody>
      </p:sp>
      <p:sp>
        <p:nvSpPr>
          <p:cNvPr id="96296" name="Text Box 8"/>
          <p:cNvSpPr txBox="1">
            <a:spLocks noChangeArrowheads="1"/>
          </p:cNvSpPr>
          <p:nvPr/>
        </p:nvSpPr>
        <p:spPr bwMode="auto">
          <a:xfrm>
            <a:off x="1476375" y="1792288"/>
            <a:ext cx="15827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" tIns="7620" rIns="2540" bIns="762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sz="1100" u="sng" dirty="0"/>
              <a:t>Опция</a:t>
            </a:r>
            <a:r>
              <a:rPr lang="ru-RU" sz="1100" dirty="0"/>
              <a:t> Управляющее напряжение </a:t>
            </a:r>
            <a:r>
              <a:rPr lang="de-DE" sz="1100" dirty="0"/>
              <a:t>24</a:t>
            </a:r>
            <a:r>
              <a:rPr lang="ru-RU" sz="1100" dirty="0"/>
              <a:t> В</a:t>
            </a:r>
            <a:r>
              <a:rPr lang="de-DE" sz="1100" dirty="0"/>
              <a:t> DC</a:t>
            </a:r>
            <a:r>
              <a:rPr lang="ru-RU" sz="1100" dirty="0"/>
              <a:t>, например, для автомобильной промышленности </a:t>
            </a:r>
            <a:r>
              <a:rPr lang="de-DE" sz="1100" dirty="0"/>
              <a:t>(</a:t>
            </a:r>
            <a:r>
              <a:rPr lang="ru-RU" sz="1100" dirty="0"/>
              <a:t>уже доступно как опция</a:t>
            </a:r>
            <a:r>
              <a:rPr lang="de-DE" sz="1100" dirty="0"/>
              <a:t>)</a:t>
            </a:r>
          </a:p>
        </p:txBody>
      </p:sp>
      <p:sp>
        <p:nvSpPr>
          <p:cNvPr id="96297" name="Rectangle 14"/>
          <p:cNvSpPr>
            <a:spLocks noChangeArrowheads="1"/>
          </p:cNvSpPr>
          <p:nvPr/>
        </p:nvSpPr>
        <p:spPr bwMode="auto">
          <a:xfrm>
            <a:off x="7812088" y="4095750"/>
            <a:ext cx="827087" cy="576263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98" name="Rectangle 14"/>
          <p:cNvSpPr>
            <a:spLocks noChangeArrowheads="1"/>
          </p:cNvSpPr>
          <p:nvPr/>
        </p:nvSpPr>
        <p:spPr bwMode="auto">
          <a:xfrm>
            <a:off x="7812088" y="3348038"/>
            <a:ext cx="827087" cy="676275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299" name="Rectangle 14"/>
          <p:cNvSpPr>
            <a:spLocks noChangeArrowheads="1"/>
          </p:cNvSpPr>
          <p:nvPr/>
        </p:nvSpPr>
        <p:spPr bwMode="auto">
          <a:xfrm>
            <a:off x="7812088" y="2511425"/>
            <a:ext cx="827087" cy="720725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96300" name="Rectangle 14"/>
          <p:cNvSpPr>
            <a:spLocks noChangeArrowheads="1"/>
          </p:cNvSpPr>
          <p:nvPr/>
        </p:nvSpPr>
        <p:spPr bwMode="auto">
          <a:xfrm>
            <a:off x="7812088" y="1700213"/>
            <a:ext cx="827087" cy="720725"/>
          </a:xfrm>
          <a:prstGeom prst="rect">
            <a:avLst/>
          </a:prstGeom>
          <a:noFill/>
          <a:ln w="3175">
            <a:solidFill>
              <a:srgbClr val="E3006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endParaRPr lang="en-US" altLang="ru-RU" sz="1400">
              <a:latin typeface="Helvetica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14A0CA-665B-4053-8C4F-40148886438C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47" name="Rechteck 12"/>
          <p:cNvSpPr>
            <a:spLocks noChangeArrowheads="1"/>
          </p:cNvSpPr>
          <p:nvPr/>
        </p:nvSpPr>
        <p:spPr bwMode="auto">
          <a:xfrm>
            <a:off x="7740352" y="980728"/>
            <a:ext cx="930275" cy="433387"/>
          </a:xfrm>
          <a:prstGeom prst="rect">
            <a:avLst/>
          </a:prstGeom>
          <a:solidFill>
            <a:srgbClr val="E3006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100" b="1" dirty="0" smtClean="0">
                <a:solidFill>
                  <a:schemeClr val="bg1"/>
                </a:solidFill>
              </a:rPr>
              <a:t>НОВИНКА</a:t>
            </a:r>
            <a:endParaRPr lang="de-DE" altLang="ru-RU" sz="1100" b="1" dirty="0">
              <a:solidFill>
                <a:schemeClr val="bg1"/>
              </a:solidFill>
            </a:endParaRPr>
          </a:p>
        </p:txBody>
      </p:sp>
      <p:pic>
        <p:nvPicPr>
          <p:cNvPr id="48" name="Picture 8" descr="Rittal_Claim_e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 txBox="1">
            <a:spLocks noGrp="1"/>
          </p:cNvSpPr>
          <p:nvPr/>
        </p:nvSpPr>
        <p:spPr bwMode="auto">
          <a:xfrm>
            <a:off x="7664450" y="6567488"/>
            <a:ext cx="381000" cy="136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fld id="{52AF5A78-2707-4F2A-8F53-38E986C7C864}" type="slidenum">
              <a:rPr lang="de-DE" sz="900">
                <a:latin typeface="Arial" pitchFamily="34" charset="0"/>
                <a:ea typeface="+mn-ea"/>
              </a:rPr>
              <a:pPr>
                <a:defRPr/>
              </a:pPr>
              <a:t>57</a:t>
            </a:fld>
            <a:endParaRPr lang="de-DE" sz="900" dirty="0">
              <a:latin typeface="Arial" pitchFamily="34" charset="0"/>
              <a:ea typeface="+mn-ea"/>
            </a:endParaRPr>
          </a:p>
        </p:txBody>
      </p:sp>
      <p:sp>
        <p:nvSpPr>
          <p:cNvPr id="9830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Системы контроля микроклимата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 smtClean="0"/>
              <a:t>Программное обеспечение, инструменты и сервис</a:t>
            </a:r>
            <a:r>
              <a:rPr lang="de-DE" altLang="ru-RU" sz="2000" b="0" dirty="0" smtClean="0"/>
              <a:t/>
            </a:r>
            <a:br>
              <a:rPr lang="de-DE" altLang="ru-RU" sz="2000" b="0" dirty="0" smtClean="0"/>
            </a:br>
            <a:endParaRPr lang="de-DE" altLang="ru-RU" sz="2000" b="0" dirty="0" smtClean="0"/>
          </a:p>
        </p:txBody>
      </p:sp>
      <p:sp>
        <p:nvSpPr>
          <p:cNvPr id="983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416050"/>
            <a:ext cx="4860925" cy="4464050"/>
          </a:xfrm>
          <a:noFill/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Проектирование и ПО</a:t>
            </a:r>
            <a:endParaRPr lang="de-DE" altLang="ru-RU" sz="1600" b="1" dirty="0" smtClean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400" dirty="0"/>
              <a:t>Проектирование: эффективное CFD-моделирование и </a:t>
            </a:r>
            <a:r>
              <a:rPr lang="ru-RU" altLang="ru-RU" sz="1400" dirty="0" err="1"/>
              <a:t>термография</a:t>
            </a:r>
            <a:endParaRPr lang="ru-RU" altLang="ru-RU" sz="1400" dirty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400" dirty="0"/>
              <a:t>ПО: оптимальное конфигурирование и планирование систем контроля микроклимата с помощью </a:t>
            </a:r>
            <a:r>
              <a:rPr lang="ru-RU" altLang="ru-RU" sz="1400" dirty="0" err="1"/>
              <a:t>RiTherm</a:t>
            </a:r>
            <a:r>
              <a:rPr lang="ru-RU" altLang="ru-RU" sz="1400" dirty="0"/>
              <a:t>: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Расчет тепловыделения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Задание параметров </a:t>
            </a:r>
            <a:r>
              <a:rPr lang="ru-RU" altLang="ru-RU" sz="1200" dirty="0" err="1"/>
              <a:t>окр</a:t>
            </a:r>
            <a:r>
              <a:rPr lang="ru-RU" altLang="ru-RU" sz="1200" dirty="0"/>
              <a:t>. среды 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Предложение совместимых устройств</a:t>
            </a:r>
            <a:endParaRPr lang="de-DE" altLang="ru-RU" sz="1200" dirty="0" smtClean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400" dirty="0"/>
              <a:t>Мониторинг: индивидуальные решения</a:t>
            </a:r>
            <a:endParaRPr lang="de-DE" altLang="ru-RU" sz="14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400" dirty="0" smtClean="0"/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altLang="ru-RU" sz="1600" b="1" dirty="0" smtClean="0"/>
              <a:t>Сервис и поддержка</a:t>
            </a:r>
            <a:endParaRPr lang="de-DE" altLang="ru-RU" sz="1600" b="1" dirty="0" smtClean="0"/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400" dirty="0"/>
              <a:t>Обслуживание и ремонт по запросу </a:t>
            </a:r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400" dirty="0"/>
              <a:t>Обучения</a:t>
            </a:r>
          </a:p>
          <a:p>
            <a:pPr lvl="1" eaLnBrk="1" hangingPunct="1">
              <a:lnSpc>
                <a:spcPct val="90000"/>
              </a:lnSpc>
              <a:buSzPct val="100000"/>
            </a:pPr>
            <a:r>
              <a:rPr lang="ru-RU" altLang="ru-RU" sz="1400" dirty="0"/>
              <a:t>Договора на сервис: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24ч горячая линия для имеющих договор клиентов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Увеличение гарантии до 5 лет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Выезд сервис-инженера в течение 8 ч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Склад запчастей</a:t>
            </a:r>
          </a:p>
          <a:p>
            <a:pPr lvl="2" eaLnBrk="1" hangingPunct="1">
              <a:lnSpc>
                <a:spcPct val="90000"/>
              </a:lnSpc>
            </a:pPr>
            <a:r>
              <a:rPr lang="ru-RU" altLang="ru-RU" sz="1200" dirty="0"/>
              <a:t>Обслуживание и ремонт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400" dirty="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de-DE" altLang="ru-RU" sz="1400" dirty="0" smtClean="0"/>
          </a:p>
        </p:txBody>
      </p:sp>
      <p:pic>
        <p:nvPicPr>
          <p:cNvPr id="98309" name="Picture 4" descr="fri100313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"/>
          <a:stretch>
            <a:fillRect/>
          </a:stretch>
        </p:blipFill>
        <p:spPr bwMode="auto">
          <a:xfrm>
            <a:off x="5292725" y="1470025"/>
            <a:ext cx="3468688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pic>
        <p:nvPicPr>
          <p:cNvPr id="7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58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smtClean="0"/>
              <a:t>контроля микроклимата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W:\wh\orders\Коробейников\P10704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24744"/>
            <a:ext cx="3672409" cy="4536504"/>
          </a:xfrm>
          <a:prstGeom prst="rect">
            <a:avLst/>
          </a:prstGeom>
          <a:noFill/>
        </p:spPr>
      </p:pic>
      <p:pic>
        <p:nvPicPr>
          <p:cNvPr id="6147" name="Picture 3" descr="W:\wh\orders\Коробейников\P1070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1124744"/>
            <a:ext cx="4754240" cy="4536504"/>
          </a:xfrm>
          <a:prstGeom prst="rect">
            <a:avLst/>
          </a:prstGeom>
          <a:noFill/>
        </p:spPr>
      </p:pic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59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smtClean="0"/>
              <a:t>контроля микроклимата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W:\wh\orders\Коробейников\P1070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8640960" cy="4536504"/>
          </a:xfrm>
          <a:prstGeom prst="rect">
            <a:avLst/>
          </a:prstGeom>
          <a:noFill/>
        </p:spPr>
      </p:pic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692696"/>
            <a:ext cx="8421688" cy="755650"/>
          </a:xfrm>
        </p:spPr>
        <p:txBody>
          <a:bodyPr/>
          <a:lstStyle/>
          <a:p>
            <a:pPr eaLnBrk="1" hangingPunct="1"/>
            <a:r>
              <a:rPr lang="ru-RU" altLang="ru-RU" dirty="0"/>
              <a:t>Обзор продукции</a:t>
            </a:r>
            <a:endParaRPr lang="de-DE" altLang="ru-RU" dirty="0" smtClean="0"/>
          </a:p>
        </p:txBody>
      </p:sp>
      <p:sp>
        <p:nvSpPr>
          <p:cNvPr id="20483" name="Textfeld 5"/>
          <p:cNvSpPr txBox="1">
            <a:spLocks noChangeArrowheads="1"/>
          </p:cNvSpPr>
          <p:nvPr/>
        </p:nvSpPr>
        <p:spPr bwMode="auto">
          <a:xfrm>
            <a:off x="401638" y="2924175"/>
            <a:ext cx="2036762" cy="2543175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80975" indent="-18097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>
              <a:buClr>
                <a:srgbClr val="0070C0"/>
              </a:buClr>
            </a:pPr>
            <a:r>
              <a:rPr lang="ru-RU" altLang="ru-RU" sz="1200" b="1" dirty="0">
                <a:cs typeface="Arial" charset="0"/>
              </a:rPr>
              <a:t>Системы модульных корпусов</a:t>
            </a:r>
          </a:p>
          <a:p>
            <a:pPr algn="l">
              <a:buClr>
                <a:srgbClr val="0070C0"/>
              </a:buClr>
              <a:buFont typeface="Wingdings" pitchFamily="2" charset="2"/>
              <a:buNone/>
            </a:pPr>
            <a:endParaRPr lang="de-DE" altLang="ru-RU" sz="400" dirty="0" smtClean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 err="1" smtClean="0">
                <a:cs typeface="Arial" charset="0"/>
              </a:rPr>
              <a:t>Распред</a:t>
            </a:r>
            <a:r>
              <a:rPr lang="ru-RU" altLang="ru-RU" sz="1200" dirty="0">
                <a:cs typeface="Arial" charset="0"/>
              </a:rPr>
              <a:t>. шкафы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Компактные корпуса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Системы несущих рычагов и панели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Системы пультов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Нерж. сталь и отраслевые решения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Сетевые шкафы и   стойки для серверов 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IT-настенные   корпуса 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Корпуса </a:t>
            </a:r>
            <a:r>
              <a:rPr lang="ru-RU" altLang="ru-RU" sz="1200" dirty="0" err="1">
                <a:cs typeface="Arial" charset="0"/>
              </a:rPr>
              <a:t>Outdoor</a:t>
            </a:r>
            <a:endParaRPr lang="ru-RU" altLang="ru-RU" sz="1200" dirty="0">
              <a:cs typeface="Arial" charset="0"/>
            </a:endParaRPr>
          </a:p>
          <a:p>
            <a:pPr algn="l">
              <a:buClr>
                <a:schemeClr val="tx1"/>
              </a:buClr>
              <a:buSzPct val="80000"/>
              <a:buFont typeface="Wingdings" pitchFamily="2" charset="2"/>
              <a:buChar char="§"/>
            </a:pPr>
            <a:endParaRPr lang="de-DE" altLang="ru-RU" sz="1200" dirty="0">
              <a:cs typeface="Arial" charset="0"/>
            </a:endParaRPr>
          </a:p>
        </p:txBody>
      </p:sp>
      <p:sp>
        <p:nvSpPr>
          <p:cNvPr id="20484" name="Textfeld 10"/>
          <p:cNvSpPr txBox="1">
            <a:spLocks noChangeArrowheads="1"/>
          </p:cNvSpPr>
          <p:nvPr/>
        </p:nvSpPr>
        <p:spPr bwMode="auto">
          <a:xfrm>
            <a:off x="6686550" y="2924175"/>
            <a:ext cx="2058988" cy="2543175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80975" indent="-18097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r>
              <a:rPr lang="de-DE" altLang="ru-RU" sz="1200" b="1" dirty="0" smtClean="0">
                <a:cs typeface="Arial" charset="0"/>
              </a:rPr>
              <a:t>IT-</a:t>
            </a:r>
            <a:r>
              <a:rPr lang="ru-RU" altLang="ru-RU" sz="1200" b="1" dirty="0" smtClean="0">
                <a:cs typeface="Arial" charset="0"/>
              </a:rPr>
              <a:t>системы</a:t>
            </a:r>
            <a:endParaRPr lang="de-DE" altLang="ru-RU" sz="1200" b="1" dirty="0">
              <a:cs typeface="Arial" charset="0"/>
            </a:endParaRPr>
          </a:p>
          <a:p>
            <a:pPr>
              <a:buClr>
                <a:srgbClr val="0070C0"/>
              </a:buClr>
            </a:pPr>
            <a:endParaRPr lang="de-DE" altLang="ru-RU" sz="1200" b="1" dirty="0">
              <a:cs typeface="Arial" charset="0"/>
            </a:endParaRPr>
          </a:p>
          <a:p>
            <a:pPr algn="l">
              <a:buClr>
                <a:srgbClr val="0070C0"/>
              </a:buClr>
            </a:pPr>
            <a:endParaRPr lang="de-DE" altLang="ru-RU" sz="400" b="1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Комплексные решения для ЦОД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Консультации 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Строительство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Физическая безопасность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de-DE" altLang="ru-RU" sz="1200" dirty="0" smtClean="0">
                <a:cs typeface="Arial" charset="0"/>
              </a:rPr>
              <a:t>IT</a:t>
            </a:r>
            <a:r>
              <a:rPr lang="ru-RU" altLang="ru-RU" sz="1200" dirty="0" smtClean="0">
                <a:cs typeface="Arial" charset="0"/>
              </a:rPr>
              <a:t>-охлаждение</a:t>
            </a:r>
            <a:endParaRPr lang="de-DE" altLang="ru-RU" sz="12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de-DE" altLang="ru-RU" sz="1200" dirty="0" smtClean="0">
                <a:cs typeface="Arial" charset="0"/>
              </a:rPr>
              <a:t>IT-</a:t>
            </a:r>
            <a:r>
              <a:rPr lang="ru-RU" altLang="ru-RU" sz="1200" dirty="0" smtClean="0">
                <a:cs typeface="Arial" charset="0"/>
              </a:rPr>
              <a:t>питание</a:t>
            </a:r>
            <a:endParaRPr lang="de-DE" altLang="ru-RU" sz="12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 smtClean="0">
                <a:cs typeface="Arial" charset="0"/>
              </a:rPr>
              <a:t>Системы контроля</a:t>
            </a:r>
            <a:endParaRPr lang="de-DE" altLang="ru-RU" sz="1200" b="1" dirty="0">
              <a:cs typeface="Arial" charset="0"/>
            </a:endParaRPr>
          </a:p>
        </p:txBody>
      </p:sp>
      <p:sp>
        <p:nvSpPr>
          <p:cNvPr id="20485" name="Textfeld 10"/>
          <p:cNvSpPr txBox="1">
            <a:spLocks noChangeArrowheads="1"/>
          </p:cNvSpPr>
          <p:nvPr/>
        </p:nvSpPr>
        <p:spPr bwMode="auto">
          <a:xfrm>
            <a:off x="2481263" y="2924175"/>
            <a:ext cx="2089150" cy="2703513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80975" indent="-18097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>
              <a:buClr>
                <a:srgbClr val="0070C0"/>
              </a:buClr>
            </a:pPr>
            <a:r>
              <a:rPr lang="ru-RU" altLang="ru-RU" sz="1200" b="1" dirty="0">
                <a:cs typeface="Arial" charset="0"/>
              </a:rPr>
              <a:t>Системы </a:t>
            </a:r>
            <a:r>
              <a:rPr lang="ru-RU" altLang="ru-RU" sz="1200" b="1" dirty="0" err="1" smtClean="0">
                <a:cs typeface="Arial" charset="0"/>
              </a:rPr>
              <a:t>электрораспределения</a:t>
            </a:r>
            <a:endParaRPr lang="ru-RU" altLang="ru-RU" sz="1400" b="1" dirty="0">
              <a:cs typeface="Arial" charset="0"/>
            </a:endParaRPr>
          </a:p>
          <a:p>
            <a:pPr algn="l">
              <a:buClr>
                <a:srgbClr val="0070C0"/>
              </a:buClr>
              <a:buFont typeface="Wingdings" pitchFamily="2" charset="2"/>
              <a:buNone/>
            </a:pPr>
            <a:endParaRPr lang="de-DE" altLang="ru-RU" sz="400" dirty="0">
              <a:cs typeface="Arial" charset="0"/>
            </a:endParaRPr>
          </a:p>
          <a:p>
            <a:pPr algn="l"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ru-RU" sz="1200" dirty="0">
                <a:cs typeface="Arial" pitchFamily="34" charset="0"/>
              </a:rPr>
              <a:t>Модульная система </a:t>
            </a:r>
            <a:br>
              <a:rPr lang="ru-RU" sz="1200" dirty="0">
                <a:cs typeface="Arial" pitchFamily="34" charset="0"/>
              </a:rPr>
            </a:br>
            <a:r>
              <a:rPr lang="ru-RU" sz="1200" dirty="0">
                <a:cs typeface="Arial" pitchFamily="34" charset="0"/>
              </a:rPr>
              <a:t>для создания НКУ до 5500 A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 smtClean="0">
                <a:cs typeface="Arial" charset="0"/>
              </a:rPr>
              <a:t>Шинные системы для НКУ до</a:t>
            </a:r>
            <a:r>
              <a:rPr lang="de-DE" altLang="ru-RU" sz="1200" dirty="0" smtClean="0">
                <a:cs typeface="Arial" charset="0"/>
              </a:rPr>
              <a:t> </a:t>
            </a:r>
            <a:r>
              <a:rPr lang="de-DE" altLang="ru-RU" sz="1200" dirty="0">
                <a:cs typeface="Arial" charset="0"/>
              </a:rPr>
              <a:t>1600 </a:t>
            </a:r>
            <a:r>
              <a:rPr lang="ru-RU" altLang="ru-RU" sz="1200" dirty="0" smtClean="0">
                <a:cs typeface="Arial" charset="0"/>
              </a:rPr>
              <a:t>А</a:t>
            </a:r>
            <a:endParaRPr lang="de-DE" altLang="ru-RU" sz="12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 smtClean="0">
                <a:cs typeface="Arial" charset="0"/>
              </a:rPr>
              <a:t>Инсталляционные распределительные шкафы</a:t>
            </a:r>
            <a:endParaRPr lang="de-DE" altLang="ru-RU" sz="1200" dirty="0">
              <a:cs typeface="Arial" charset="0"/>
            </a:endParaRPr>
          </a:p>
          <a:p>
            <a:pPr>
              <a:buClr>
                <a:srgbClr val="0070C0"/>
              </a:buClr>
            </a:pPr>
            <a:endParaRPr lang="de-DE" altLang="ru-RU" sz="1400" b="1" dirty="0">
              <a:cs typeface="Arial" charset="0"/>
            </a:endParaRPr>
          </a:p>
          <a:p>
            <a:pPr algn="l">
              <a:buClr>
                <a:srgbClr val="0070C0"/>
              </a:buClr>
            </a:pPr>
            <a:endParaRPr lang="de-DE" altLang="ru-RU" sz="400" b="1" dirty="0">
              <a:cs typeface="Arial" charset="0"/>
            </a:endParaRPr>
          </a:p>
        </p:txBody>
      </p:sp>
      <p:sp>
        <p:nvSpPr>
          <p:cNvPr id="20486" name="Textfeld 12"/>
          <p:cNvSpPr txBox="1">
            <a:spLocks noChangeArrowheads="1"/>
          </p:cNvSpPr>
          <p:nvPr/>
        </p:nvSpPr>
        <p:spPr bwMode="auto">
          <a:xfrm>
            <a:off x="4603750" y="2924175"/>
            <a:ext cx="2041525" cy="2703513"/>
          </a:xfrm>
          <a:prstGeom prst="rect">
            <a:avLst/>
          </a:prstGeom>
          <a:noFill/>
          <a:ln w="1270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180975" indent="-18097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>
              <a:buClr>
                <a:srgbClr val="0070C0"/>
              </a:buClr>
            </a:pPr>
            <a:r>
              <a:rPr lang="ru-RU" altLang="ru-RU" sz="1200" b="1" dirty="0">
                <a:cs typeface="Arial" charset="0"/>
              </a:rPr>
              <a:t>Системы </a:t>
            </a:r>
            <a:r>
              <a:rPr lang="ru-RU" altLang="ru-RU" sz="1200" b="1" dirty="0" smtClean="0">
                <a:cs typeface="Arial" charset="0"/>
              </a:rPr>
              <a:t>контроля микроклимата</a:t>
            </a:r>
            <a:endParaRPr lang="ru-RU" altLang="ru-RU" sz="1600" b="1" dirty="0">
              <a:cs typeface="Arial" charset="0"/>
            </a:endParaRPr>
          </a:p>
          <a:p>
            <a:pPr algn="l">
              <a:buClr>
                <a:srgbClr val="0070C0"/>
              </a:buClr>
              <a:buFont typeface="Wingdings" pitchFamily="2" charset="2"/>
              <a:buNone/>
            </a:pPr>
            <a:endParaRPr lang="de-DE" altLang="ru-RU" sz="5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Потолочные и настенные холодильные агрегаты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 err="1" smtClean="0">
                <a:cs typeface="Arial" charset="0"/>
              </a:rPr>
              <a:t>Чиллеры</a:t>
            </a:r>
            <a:endParaRPr lang="ru-RU" altLang="ru-RU" sz="1200" dirty="0">
              <a:cs typeface="Arial" charset="0"/>
            </a:endParaRP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 err="1">
                <a:cs typeface="Arial" charset="0"/>
              </a:rPr>
              <a:t>Воздухо</a:t>
            </a:r>
            <a:r>
              <a:rPr lang="ru-RU" altLang="ru-RU" sz="1200" dirty="0">
                <a:cs typeface="Arial" charset="0"/>
              </a:rPr>
              <a:t>-воздушные / </a:t>
            </a:r>
            <a:r>
              <a:rPr lang="ru-RU" altLang="ru-RU" sz="1200" dirty="0" err="1">
                <a:cs typeface="Arial" charset="0"/>
              </a:rPr>
              <a:t>воздухо</a:t>
            </a:r>
            <a:r>
              <a:rPr lang="ru-RU" altLang="ru-RU" sz="1200" dirty="0">
                <a:cs typeface="Arial" charset="0"/>
              </a:rPr>
              <a:t>-водяные теплообменники 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Вентиляторы</a:t>
            </a:r>
          </a:p>
          <a:p>
            <a:pPr algn="l"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200" dirty="0">
                <a:cs typeface="Arial" charset="0"/>
              </a:rPr>
              <a:t>Обогреватели</a:t>
            </a:r>
          </a:p>
          <a:p>
            <a:pPr algn="l">
              <a:buClr>
                <a:srgbClr val="0070C0"/>
              </a:buClr>
            </a:pPr>
            <a:endParaRPr lang="de-DE" altLang="ru-RU" sz="1200" dirty="0">
              <a:cs typeface="Arial" charset="0"/>
            </a:endParaRPr>
          </a:p>
        </p:txBody>
      </p:sp>
      <p:sp>
        <p:nvSpPr>
          <p:cNvPr id="20487" name="Textfeld 13"/>
          <p:cNvSpPr txBox="1">
            <a:spLocks noChangeArrowheads="1"/>
          </p:cNvSpPr>
          <p:nvPr/>
        </p:nvSpPr>
        <p:spPr bwMode="auto">
          <a:xfrm>
            <a:off x="2049463" y="5213350"/>
            <a:ext cx="5041900" cy="215900"/>
          </a:xfrm>
          <a:prstGeom prst="rect">
            <a:avLst/>
          </a:prstGeom>
          <a:gradFill rotWithShape="1">
            <a:gsLst>
              <a:gs pos="0">
                <a:srgbClr val="D4D9DB"/>
              </a:gs>
              <a:gs pos="50000">
                <a:srgbClr val="F5F6F6"/>
              </a:gs>
              <a:gs pos="100000">
                <a:srgbClr val="D4D9DB"/>
              </a:gs>
            </a:gsLst>
            <a:lin ang="0" scaled="1"/>
          </a:gra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 tIns="18000" bIns="1800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1200" dirty="0">
                <a:cs typeface="Arial" pitchFamily="34" charset="0"/>
              </a:rPr>
              <a:t>Совместимые комплектующие</a:t>
            </a:r>
            <a:endParaRPr lang="de-DE" altLang="ru-RU" sz="1200" dirty="0">
              <a:cs typeface="Arial" charset="0"/>
            </a:endParaRPr>
          </a:p>
        </p:txBody>
      </p:sp>
      <p:sp>
        <p:nvSpPr>
          <p:cNvPr id="20488" name="Textfeld 13"/>
          <p:cNvSpPr txBox="1">
            <a:spLocks noChangeArrowheads="1"/>
          </p:cNvSpPr>
          <p:nvPr/>
        </p:nvSpPr>
        <p:spPr bwMode="auto">
          <a:xfrm>
            <a:off x="2051050" y="5462588"/>
            <a:ext cx="5041900" cy="215900"/>
          </a:xfrm>
          <a:prstGeom prst="rect">
            <a:avLst/>
          </a:prstGeom>
          <a:gradFill rotWithShape="1">
            <a:gsLst>
              <a:gs pos="0">
                <a:srgbClr val="D4D9DB"/>
              </a:gs>
              <a:gs pos="50000">
                <a:srgbClr val="F5F6F6"/>
              </a:gs>
              <a:gs pos="100000">
                <a:srgbClr val="D4D9DB"/>
              </a:gs>
            </a:gsLst>
            <a:lin ang="0" scaled="1"/>
          </a:gra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 tIns="18000" bIns="1800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1200" dirty="0">
                <a:cs typeface="Arial" pitchFamily="34" charset="0"/>
              </a:rPr>
              <a:t>Программное обеспечение</a:t>
            </a:r>
            <a:endParaRPr lang="de-DE" altLang="ru-RU" sz="1200" dirty="0">
              <a:cs typeface="Arial" charset="0"/>
            </a:endParaRPr>
          </a:p>
        </p:txBody>
      </p:sp>
      <p:sp>
        <p:nvSpPr>
          <p:cNvPr id="20489" name="Textfeld 13"/>
          <p:cNvSpPr txBox="1">
            <a:spLocks noChangeArrowheads="1"/>
          </p:cNvSpPr>
          <p:nvPr/>
        </p:nvSpPr>
        <p:spPr bwMode="auto">
          <a:xfrm>
            <a:off x="2051050" y="5708650"/>
            <a:ext cx="5041900" cy="215900"/>
          </a:xfrm>
          <a:prstGeom prst="rect">
            <a:avLst/>
          </a:prstGeom>
          <a:gradFill rotWithShape="1">
            <a:gsLst>
              <a:gs pos="0">
                <a:srgbClr val="D4D9DB"/>
              </a:gs>
              <a:gs pos="50000">
                <a:srgbClr val="F5F6F6"/>
              </a:gs>
              <a:gs pos="100000">
                <a:srgbClr val="D4D9DB"/>
              </a:gs>
            </a:gsLst>
            <a:lin ang="0" scaled="1"/>
          </a:gradFill>
          <a:ln w="12700">
            <a:solidFill>
              <a:srgbClr val="969696"/>
            </a:solidFill>
            <a:miter lim="800000"/>
            <a:headEnd/>
            <a:tailEnd/>
          </a:ln>
        </p:spPr>
        <p:txBody>
          <a:bodyPr tIns="18000" bIns="1800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buClr>
                <a:srgbClr val="0070C0"/>
              </a:buClr>
            </a:pPr>
            <a:r>
              <a:rPr lang="ru-RU" sz="1200" dirty="0">
                <a:cs typeface="Arial" pitchFamily="34" charset="0"/>
              </a:rPr>
              <a:t>Сервис</a:t>
            </a:r>
            <a:endParaRPr lang="de-DE" altLang="ru-RU" sz="1200" dirty="0">
              <a:cs typeface="Arial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4F394B-1BDD-47D5-B09B-18AB5FCF4EE6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pic>
        <p:nvPicPr>
          <p:cNvPr id="20492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38" t="2" r="885" b="18"/>
          <a:stretch>
            <a:fillRect/>
          </a:stretch>
        </p:blipFill>
        <p:spPr bwMode="auto">
          <a:xfrm>
            <a:off x="6696075" y="1403350"/>
            <a:ext cx="2055813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3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96" t="201" r="44310"/>
          <a:stretch>
            <a:fillRect/>
          </a:stretch>
        </p:blipFill>
        <p:spPr bwMode="auto">
          <a:xfrm>
            <a:off x="4756150" y="1406525"/>
            <a:ext cx="19399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4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7207" b="200"/>
          <a:stretch>
            <a:fillRect/>
          </a:stretch>
        </p:blipFill>
        <p:spPr bwMode="auto">
          <a:xfrm>
            <a:off x="1997075" y="1406525"/>
            <a:ext cx="2754313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5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98" r="25362"/>
          <a:stretch>
            <a:fillRect/>
          </a:stretch>
        </p:blipFill>
        <p:spPr bwMode="auto">
          <a:xfrm>
            <a:off x="393700" y="1403350"/>
            <a:ext cx="1641475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60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smtClean="0"/>
              <a:t>контроля микроклимата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n.rodochinskiy\Documents\Work\4 Рабочие и несортированые документы\5 Статьи\Rittal Pilottest Daimler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4744"/>
            <a:ext cx="4320480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n.rodochinskiy\Documents\Work\4 Рабочие и несортированые документы\5 Статьи\Rittal Pilottest Daimler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24744"/>
            <a:ext cx="42484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61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smtClean="0"/>
              <a:t>контроля микроклимата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268760"/>
            <a:ext cx="684076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dirty="0" smtClean="0"/>
              <a:t>ООО «</a:t>
            </a:r>
            <a:r>
              <a:rPr lang="ru-RU" dirty="0" err="1" smtClean="0"/>
              <a:t>Риттал</a:t>
            </a:r>
            <a:r>
              <a:rPr lang="ru-RU" dirty="0" smtClean="0"/>
              <a:t>» / Сентябрь 2014</a:t>
            </a:r>
            <a:endParaRPr lang="de-DE" dirty="0"/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8F0CA3-5466-4FFD-AF4C-D4C15DD6E8DA}" type="slidenum">
              <a:rPr lang="de-DE"/>
              <a:pPr/>
              <a:t>62</a:t>
            </a:fld>
            <a:endParaRPr lang="de-DE"/>
          </a:p>
        </p:txBody>
      </p:sp>
      <p:pic>
        <p:nvPicPr>
          <p:cNvPr id="1191943" name="Picture 7" descr="PL_ger"/>
          <p:cNvPicPr>
            <a:picLocks noChangeAspect="1" noChangeArrowheads="1"/>
          </p:cNvPicPr>
          <p:nvPr/>
        </p:nvPicPr>
        <p:blipFill>
          <a:blip r:embed="rId2" cstate="print"/>
          <a:srcRect l="87779" r="3558"/>
          <a:stretch>
            <a:fillRect/>
          </a:stretch>
        </p:blipFill>
        <p:spPr bwMode="auto">
          <a:xfrm>
            <a:off x="8027988" y="5661025"/>
            <a:ext cx="792162" cy="1023938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692696"/>
            <a:ext cx="8421688" cy="360040"/>
          </a:xfrm>
          <a:prstGeom prst="rect">
            <a:avLst/>
          </a:prstGeom>
        </p:spPr>
        <p:txBody>
          <a:bodyPr/>
          <a:lstStyle/>
          <a:p>
            <a:pPr lvl="0" algn="l" eaLnBrk="1" hangingPunct="1"/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Применение систем </a:t>
            </a:r>
            <a:r>
              <a:rPr lang="ru-RU" altLang="ru-RU" sz="2000" dirty="0" smtClean="0"/>
              <a:t>контроля микроклимата</a:t>
            </a:r>
            <a: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de-DE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de-DE" altLang="ru-RU" sz="20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Clipart\SK\fri060304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85819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 descr="C:\Clipart\SK\fri060302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1268760"/>
            <a:ext cx="403244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4"/>
          <p:cNvSpPr txBox="1">
            <a:spLocks noGrp="1"/>
          </p:cNvSpPr>
          <p:nvPr/>
        </p:nvSpPr>
        <p:spPr bwMode="auto">
          <a:xfrm>
            <a:off x="7664450" y="6567488"/>
            <a:ext cx="381000" cy="1365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fld id="{331CE019-2EE4-4A51-87E1-6A2F599E1910}" type="slidenum">
              <a:rPr lang="de-DE" sz="900">
                <a:latin typeface="Arial" pitchFamily="34" charset="0"/>
                <a:ea typeface="+mn-ea"/>
              </a:rPr>
              <a:pPr>
                <a:defRPr/>
              </a:pPr>
              <a:t>63</a:t>
            </a:fld>
            <a:endParaRPr lang="de-DE" sz="900" dirty="0">
              <a:latin typeface="Arial" pitchFamily="34" charset="0"/>
              <a:ea typeface="+mn-ea"/>
            </a:endParaRPr>
          </a:p>
        </p:txBody>
      </p:sp>
      <p:sp>
        <p:nvSpPr>
          <p:cNvPr id="14029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Системный консалтинг </a:t>
            </a:r>
            <a:r>
              <a:rPr lang="de-DE" altLang="ru-RU" dirty="0"/>
              <a:t>Rittal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/>
              <a:t>Консультации по системам для промышленности</a:t>
            </a:r>
            <a:endParaRPr lang="de-DE" altLang="ru-RU" sz="2000" b="0" dirty="0" smtClean="0"/>
          </a:p>
        </p:txBody>
      </p:sp>
      <p:pic>
        <p:nvPicPr>
          <p:cNvPr id="140292" name="Grafik 14" descr="Runde Sach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191" r="693"/>
          <a:stretch>
            <a:fillRect/>
          </a:stretch>
        </p:blipFill>
        <p:spPr bwMode="auto">
          <a:xfrm>
            <a:off x="7145338" y="1441450"/>
            <a:ext cx="163512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Grafik 14" descr="Runde Sach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441450"/>
            <a:ext cx="5335587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Grafik 14" descr="Runde Sach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" r="98264"/>
          <a:stretch>
            <a:fillRect/>
          </a:stretch>
        </p:blipFill>
        <p:spPr bwMode="auto">
          <a:xfrm>
            <a:off x="358775" y="1441450"/>
            <a:ext cx="274320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5" name="Rectangle 4"/>
          <p:cNvSpPr>
            <a:spLocks noChangeArrowheads="1"/>
          </p:cNvSpPr>
          <p:nvPr/>
        </p:nvSpPr>
        <p:spPr bwMode="auto">
          <a:xfrm>
            <a:off x="684213" y="3998913"/>
            <a:ext cx="7921625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79388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None/>
            </a:pPr>
            <a:r>
              <a:rPr lang="ru-RU" altLang="ru-RU" sz="1400" b="1" dirty="0">
                <a:cs typeface="Arial" charset="0"/>
              </a:rPr>
              <a:t>Что такое системный консалтинг? </a:t>
            </a: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Arial" charset="0"/>
              </a:rPr>
              <a:t>Разработка концепции для новых проектов</a:t>
            </a: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Arial" charset="0"/>
              </a:rPr>
              <a:t>Анализ имеющихся промышленных установок и конструкций</a:t>
            </a: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Arial" charset="0"/>
              </a:rPr>
              <a:t>Стандартизация и организация серийного производства</a:t>
            </a: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Arial" charset="0"/>
              </a:rPr>
              <a:t>Поддержка в процессе инжиниринга</a:t>
            </a: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Arial" charset="0"/>
              </a:rPr>
              <a:t>Концепции повышения </a:t>
            </a:r>
            <a:r>
              <a:rPr lang="ru-RU" altLang="ru-RU" sz="1400" dirty="0" err="1">
                <a:cs typeface="Arial" charset="0"/>
              </a:rPr>
              <a:t>энергоэффективности</a:t>
            </a:r>
            <a:endParaRPr lang="ru-RU" altLang="ru-RU" sz="1400" dirty="0">
              <a:cs typeface="Arial" charset="0"/>
            </a:endParaRP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Arial" charset="0"/>
              </a:rPr>
              <a:t>Упрощение процессов</a:t>
            </a:r>
          </a:p>
          <a:p>
            <a:pPr algn="l" eaLnBrk="1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" pitchFamily="2" charset="2"/>
              <a:buChar char="§"/>
            </a:pPr>
            <a:r>
              <a:rPr lang="ru-RU" altLang="ru-RU" sz="1400" dirty="0">
                <a:cs typeface="Arial" charset="0"/>
              </a:rPr>
              <a:t>Снижение затрат благодаря эффективным решениям из стандартных компонентов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pic>
        <p:nvPicPr>
          <p:cNvPr id="9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7" name="Text Box 7"/>
          <p:cNvSpPr txBox="1">
            <a:spLocks noChangeArrowheads="1"/>
          </p:cNvSpPr>
          <p:nvPr/>
        </p:nvSpPr>
        <p:spPr bwMode="auto">
          <a:xfrm>
            <a:off x="2468563" y="3860800"/>
            <a:ext cx="2489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ru-RU" sz="1200" b="1" dirty="0"/>
              <a:t>Шаг 2: Оценка потенциала</a:t>
            </a:r>
            <a:endParaRPr lang="de-DE" sz="1200" b="1" dirty="0" smtClean="0"/>
          </a:p>
          <a:p>
            <a:pPr algn="l">
              <a:defRPr/>
            </a:pPr>
            <a:endParaRPr lang="de-DE" sz="1200" b="1" dirty="0" smtClean="0"/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Индивидуальное рассмотрение потоков данных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Применение эффективного оборудования, оптимизация процессов 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Идентификация первого потенциала экономии</a:t>
            </a:r>
          </a:p>
        </p:txBody>
      </p:sp>
      <p:sp>
        <p:nvSpPr>
          <p:cNvPr id="1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1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77C99B4-AE70-4C5C-A20C-257D92744B97}" type="slidenum">
              <a:rPr lang="de-DE"/>
              <a:pPr>
                <a:defRPr/>
              </a:pPr>
              <a:t>64</a:t>
            </a:fld>
            <a:endParaRPr lang="de-DE" dirty="0"/>
          </a:p>
        </p:txBody>
      </p:sp>
      <p:sp>
        <p:nvSpPr>
          <p:cNvPr id="141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/>
              <a:t>Системный консалтинг </a:t>
            </a:r>
            <a:r>
              <a:rPr lang="de-DE" altLang="ru-RU" dirty="0"/>
              <a:t>Rittal</a:t>
            </a:r>
            <a:br>
              <a:rPr lang="de-DE" altLang="ru-RU" dirty="0"/>
            </a:br>
            <a:r>
              <a:rPr lang="ru-RU" altLang="ru-RU" sz="2000" b="0" dirty="0"/>
              <a:t>Преимущества клиента</a:t>
            </a:r>
            <a:endParaRPr lang="de-DE" altLang="ru-RU" sz="2000" b="0" dirty="0" smtClean="0"/>
          </a:p>
        </p:txBody>
      </p:sp>
      <p:pic>
        <p:nvPicPr>
          <p:cNvPr id="141317" name="Picture 17" descr="fri100313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" b="150"/>
          <a:stretch>
            <a:fillRect/>
          </a:stretch>
        </p:blipFill>
        <p:spPr bwMode="auto">
          <a:xfrm>
            <a:off x="358775" y="1433513"/>
            <a:ext cx="1908175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318" name="Picture 16" descr="fri100313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" r="-5" b="165"/>
          <a:stretch>
            <a:fillRect/>
          </a:stretch>
        </p:blipFill>
        <p:spPr bwMode="auto">
          <a:xfrm>
            <a:off x="1692275" y="1433513"/>
            <a:ext cx="70564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Text Box 5"/>
          <p:cNvSpPr txBox="1">
            <a:spLocks noChangeArrowheads="1"/>
          </p:cNvSpPr>
          <p:nvPr/>
        </p:nvSpPr>
        <p:spPr bwMode="auto">
          <a:xfrm>
            <a:off x="223838" y="3860800"/>
            <a:ext cx="22447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5725" indent="-8572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indent="0" algn="l">
              <a:defRPr/>
            </a:pPr>
            <a:r>
              <a:rPr lang="ru-RU" sz="1200" b="1" dirty="0"/>
              <a:t>Шаг 1: И</a:t>
            </a:r>
            <a:r>
              <a:rPr lang="ru-RU" sz="1200" b="1" dirty="0" smtClean="0"/>
              <a:t>ндивидуальный </a:t>
            </a:r>
            <a:r>
              <a:rPr lang="ru-RU" sz="1200" b="1" dirty="0"/>
              <a:t>анализ на всех уровнях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Применяемые продукты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Определение процессов 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Применяемые инструменты и ПО 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Эффективность решения</a:t>
            </a:r>
            <a:endParaRPr lang="de-DE" sz="1200" dirty="0" smtClean="0"/>
          </a:p>
        </p:txBody>
      </p:sp>
      <p:sp>
        <p:nvSpPr>
          <p:cNvPr id="141320" name="Rectangle 6"/>
          <p:cNvSpPr>
            <a:spLocks noChangeArrowheads="1"/>
          </p:cNvSpPr>
          <p:nvPr/>
        </p:nvSpPr>
        <p:spPr bwMode="auto">
          <a:xfrm>
            <a:off x="6407150" y="1493838"/>
            <a:ext cx="2303463" cy="40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1600" dirty="0">
                <a:solidFill>
                  <a:schemeClr val="bg1"/>
                </a:solidFill>
              </a:rPr>
              <a:t>Экономия средств!</a:t>
            </a:r>
            <a:endParaRPr lang="de-DE" altLang="ru-RU" sz="1600" dirty="0">
              <a:solidFill>
                <a:schemeClr val="bg1"/>
              </a:solidFill>
            </a:endParaRPr>
          </a:p>
        </p:txBody>
      </p:sp>
      <p:sp>
        <p:nvSpPr>
          <p:cNvPr id="124939" name="Text Box 9"/>
          <p:cNvSpPr txBox="1">
            <a:spLocks noChangeArrowheads="1"/>
          </p:cNvSpPr>
          <p:nvPr/>
        </p:nvSpPr>
        <p:spPr bwMode="auto">
          <a:xfrm>
            <a:off x="6859588" y="3860800"/>
            <a:ext cx="22034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ru-RU" sz="1200" b="1" dirty="0" smtClean="0"/>
              <a:t>Шаг </a:t>
            </a:r>
            <a:r>
              <a:rPr lang="ru-RU" sz="1200" b="1" dirty="0"/>
              <a:t>4: Контроль </a:t>
            </a:r>
            <a:r>
              <a:rPr lang="ru-RU" sz="1200" b="1" dirty="0" smtClean="0"/>
              <a:t>успешности</a:t>
            </a:r>
            <a:endParaRPr lang="ru-RU" sz="1200" b="1" dirty="0"/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Система позволяет повысить эффективность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Rittal предлагает комплексный пакет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Контроль успешности принятых мер</a:t>
            </a:r>
          </a:p>
        </p:txBody>
      </p:sp>
      <p:sp>
        <p:nvSpPr>
          <p:cNvPr id="141324" name="Textfeld 5"/>
          <p:cNvSpPr txBox="1">
            <a:spLocks noChangeArrowheads="1"/>
          </p:cNvSpPr>
          <p:nvPr/>
        </p:nvSpPr>
        <p:spPr bwMode="auto">
          <a:xfrm>
            <a:off x="271463" y="3789363"/>
            <a:ext cx="2212975" cy="1800225"/>
          </a:xfrm>
          <a:prstGeom prst="rect">
            <a:avLst/>
          </a:prstGeom>
          <a:noFill/>
          <a:ln w="12700">
            <a:solidFill>
              <a:srgbClr val="D4D9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buClr>
                <a:srgbClr val="0070C0"/>
              </a:buClr>
            </a:pPr>
            <a:endParaRPr lang="en-US" altLang="ru-RU" sz="800" b="1" dirty="0">
              <a:latin typeface="Helvetica" pitchFamily="34" charset="0"/>
              <a:cs typeface="Arial" charset="0"/>
            </a:endParaRPr>
          </a:p>
        </p:txBody>
      </p:sp>
      <p:sp>
        <p:nvSpPr>
          <p:cNvPr id="141325" name="Textfeld 5"/>
          <p:cNvSpPr txBox="1">
            <a:spLocks noChangeArrowheads="1"/>
          </p:cNvSpPr>
          <p:nvPr/>
        </p:nvSpPr>
        <p:spPr bwMode="auto">
          <a:xfrm>
            <a:off x="2517775" y="3789363"/>
            <a:ext cx="2341563" cy="2195512"/>
          </a:xfrm>
          <a:prstGeom prst="rect">
            <a:avLst/>
          </a:prstGeom>
          <a:noFill/>
          <a:ln w="12700">
            <a:solidFill>
              <a:srgbClr val="D4D9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buClr>
                <a:srgbClr val="0070C0"/>
              </a:buClr>
            </a:pPr>
            <a:endParaRPr lang="en-US" altLang="ru-RU" sz="800" b="1">
              <a:latin typeface="Helvetica" pitchFamily="34" charset="0"/>
              <a:cs typeface="Arial" charset="0"/>
            </a:endParaRPr>
          </a:p>
        </p:txBody>
      </p:sp>
      <p:sp>
        <p:nvSpPr>
          <p:cNvPr id="124938" name="Text Box 8"/>
          <p:cNvSpPr txBox="1">
            <a:spLocks noChangeArrowheads="1"/>
          </p:cNvSpPr>
          <p:nvPr/>
        </p:nvSpPr>
        <p:spPr bwMode="auto">
          <a:xfrm>
            <a:off x="4843463" y="3860800"/>
            <a:ext cx="22034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de-DE" sz="1200" b="1" dirty="0" smtClean="0"/>
              <a:t> </a:t>
            </a:r>
            <a:r>
              <a:rPr lang="ru-RU" sz="1200" b="1" dirty="0"/>
              <a:t>Шаг 3: Принятие мер</a:t>
            </a:r>
          </a:p>
          <a:p>
            <a:pPr algn="l">
              <a:defRPr/>
            </a:pPr>
            <a:endParaRPr lang="de-DE" sz="1200" b="1" dirty="0" smtClean="0"/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Рассчитанные параметры эффективности  реализуются в виде соответствующих мероприятий у клиента</a:t>
            </a:r>
          </a:p>
          <a:p>
            <a:pPr marL="171450" indent="-171450" algn="l">
              <a:buFont typeface="Wingdings" pitchFamily="2" charset="2"/>
              <a:buChar char="§"/>
              <a:defRPr/>
            </a:pPr>
            <a:r>
              <a:rPr lang="ru-RU" sz="1200" dirty="0"/>
              <a:t>Инструменты, решения и системы Rittal превосходно соответствуют друг </a:t>
            </a:r>
            <a:r>
              <a:rPr lang="ru-RU" sz="1200" dirty="0" smtClean="0"/>
              <a:t>другу</a:t>
            </a:r>
            <a:endParaRPr lang="ru-RU" sz="1200" dirty="0"/>
          </a:p>
        </p:txBody>
      </p:sp>
      <p:sp>
        <p:nvSpPr>
          <p:cNvPr id="141326" name="Textfeld 5"/>
          <p:cNvSpPr txBox="1">
            <a:spLocks noChangeArrowheads="1"/>
          </p:cNvSpPr>
          <p:nvPr/>
        </p:nvSpPr>
        <p:spPr bwMode="auto">
          <a:xfrm>
            <a:off x="4895850" y="3789363"/>
            <a:ext cx="1978025" cy="2195512"/>
          </a:xfrm>
          <a:prstGeom prst="rect">
            <a:avLst/>
          </a:prstGeom>
          <a:noFill/>
          <a:ln w="12700">
            <a:solidFill>
              <a:srgbClr val="D4D9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buClr>
                <a:srgbClr val="0070C0"/>
              </a:buClr>
            </a:pPr>
            <a:endParaRPr lang="en-US" altLang="ru-RU" sz="800" b="1">
              <a:latin typeface="Helvetica" pitchFamily="34" charset="0"/>
              <a:cs typeface="Arial" charset="0"/>
            </a:endParaRPr>
          </a:p>
        </p:txBody>
      </p:sp>
      <p:sp>
        <p:nvSpPr>
          <p:cNvPr id="141327" name="Textfeld 5"/>
          <p:cNvSpPr txBox="1">
            <a:spLocks noChangeArrowheads="1"/>
          </p:cNvSpPr>
          <p:nvPr/>
        </p:nvSpPr>
        <p:spPr bwMode="auto">
          <a:xfrm>
            <a:off x="6919913" y="3789363"/>
            <a:ext cx="2017712" cy="1800225"/>
          </a:xfrm>
          <a:prstGeom prst="rect">
            <a:avLst/>
          </a:prstGeom>
          <a:noFill/>
          <a:ln w="12700">
            <a:solidFill>
              <a:srgbClr val="D4D9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buClr>
                <a:srgbClr val="0070C0"/>
              </a:buClr>
            </a:pPr>
            <a:endParaRPr lang="en-US" altLang="ru-RU" sz="800" b="1">
              <a:latin typeface="Helvetica" pitchFamily="34" charset="0"/>
              <a:cs typeface="Arial" charset="0"/>
            </a:endParaRPr>
          </a:p>
        </p:txBody>
      </p:sp>
      <p:pic>
        <p:nvPicPr>
          <p:cNvPr id="16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431085-9CE8-4D2F-9578-7FCF7914C8DA}" type="slidenum">
              <a:rPr lang="de-DE"/>
              <a:pPr>
                <a:defRPr/>
              </a:pPr>
              <a:t>65</a:t>
            </a:fld>
            <a:endParaRPr lang="de-DE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dirty="0" smtClean="0"/>
              <a:t>Системный консалтинг </a:t>
            </a:r>
            <a:r>
              <a:rPr lang="de-DE" altLang="ru-RU" dirty="0" smtClean="0"/>
              <a:t>Rittal</a:t>
            </a:r>
            <a:br>
              <a:rPr lang="de-DE" altLang="ru-RU" dirty="0" smtClean="0"/>
            </a:br>
            <a:r>
              <a:rPr lang="ru-RU" altLang="ru-RU" sz="2000" b="0" dirty="0" smtClean="0"/>
              <a:t>Преимущества клиента</a:t>
            </a:r>
            <a:endParaRPr lang="de-DE" dirty="0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24338" y="1701800"/>
            <a:ext cx="4556125" cy="3429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eaLnBrk="1" hangingPunct="1">
              <a:buFont typeface="Wingdings" pitchFamily="2" charset="2"/>
              <a:buNone/>
            </a:pPr>
            <a:r>
              <a:rPr lang="de-DE" sz="1600" dirty="0" smtClean="0"/>
              <a:t>1. </a:t>
            </a:r>
            <a:r>
              <a:rPr lang="ru-RU" sz="1600" dirty="0" smtClean="0"/>
              <a:t>Платформа </a:t>
            </a:r>
            <a:r>
              <a:rPr lang="de-DE" sz="1600" dirty="0" err="1" smtClean="0"/>
              <a:t>Eplan</a:t>
            </a:r>
            <a:endParaRPr lang="de-DE" sz="1600" dirty="0" smtClean="0"/>
          </a:p>
          <a:p>
            <a:pPr lvl="2" eaLnBrk="1" hangingPunct="1"/>
            <a:r>
              <a:rPr lang="ru-RU" dirty="0" smtClean="0"/>
              <a:t>Единая платформа для проектирования систем механики, гидравлики и электрики</a:t>
            </a:r>
            <a:endParaRPr lang="de-DE" dirty="0" smtClean="0"/>
          </a:p>
          <a:p>
            <a:pPr lvl="1" eaLnBrk="1" hangingPunct="1">
              <a:buFont typeface="Wingdings" pitchFamily="2" charset="2"/>
              <a:buNone/>
            </a:pPr>
            <a:r>
              <a:rPr lang="de-DE" sz="1600" dirty="0" smtClean="0"/>
              <a:t>2. </a:t>
            </a:r>
            <a:r>
              <a:rPr lang="ru-RU" sz="1600" dirty="0" smtClean="0"/>
              <a:t>Программные интерфейсы</a:t>
            </a:r>
            <a:endParaRPr lang="de-DE" sz="1600" dirty="0" smtClean="0"/>
          </a:p>
          <a:p>
            <a:pPr lvl="2" eaLnBrk="1" hangingPunct="1"/>
            <a:r>
              <a:rPr lang="de-DE" dirty="0" err="1" smtClean="0"/>
              <a:t>RiCAD</a:t>
            </a:r>
            <a:r>
              <a:rPr lang="de-DE" dirty="0" smtClean="0"/>
              <a:t> 3D, </a:t>
            </a:r>
            <a:r>
              <a:rPr lang="de-DE" dirty="0" err="1" smtClean="0"/>
              <a:t>Therm</a:t>
            </a:r>
            <a:r>
              <a:rPr lang="de-DE" dirty="0" smtClean="0"/>
              <a:t>, Power Engineering, </a:t>
            </a:r>
            <a:r>
              <a:rPr lang="ru-RU" dirty="0" smtClean="0"/>
              <a:t>и т. </a:t>
            </a:r>
            <a:r>
              <a:rPr lang="ru-RU" dirty="0" err="1" smtClean="0"/>
              <a:t>д</a:t>
            </a:r>
            <a:r>
              <a:rPr lang="de-DE" dirty="0" smtClean="0"/>
              <a:t>.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de-DE" sz="1600" dirty="0" smtClean="0"/>
              <a:t>3. </a:t>
            </a:r>
            <a:r>
              <a:rPr lang="ru-RU" sz="1600" dirty="0" smtClean="0"/>
              <a:t>Индивидуальные консультации</a:t>
            </a:r>
            <a:endParaRPr lang="de-DE" sz="1600" dirty="0" smtClean="0"/>
          </a:p>
          <a:p>
            <a:pPr lvl="2" eaLnBrk="1" hangingPunct="1"/>
            <a:r>
              <a:rPr lang="ru-RU" dirty="0" smtClean="0"/>
              <a:t>Консалтинг, клиентские решения, тренинги, академия, программные службы и адаптация интерфейсов</a:t>
            </a:r>
            <a:endParaRPr lang="de-DE" dirty="0" smtClean="0"/>
          </a:p>
        </p:txBody>
      </p:sp>
      <p:pic>
        <p:nvPicPr>
          <p:cNvPr id="17413" name="Picture 4" descr="fri100313600"/>
          <p:cNvPicPr>
            <a:picLocks noChangeAspect="1" noChangeArrowheads="1"/>
          </p:cNvPicPr>
          <p:nvPr/>
        </p:nvPicPr>
        <p:blipFill>
          <a:blip r:embed="rId2" cstate="print"/>
          <a:srcRect r="27"/>
          <a:stretch>
            <a:fillRect/>
          </a:stretch>
        </p:blipFill>
        <p:spPr bwMode="auto">
          <a:xfrm>
            <a:off x="355600" y="1701800"/>
            <a:ext cx="2852738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Rectangle 5"/>
          <p:cNvSpPr>
            <a:spLocks noChangeArrowheads="1"/>
          </p:cNvSpPr>
          <p:nvPr/>
        </p:nvSpPr>
        <p:spPr bwMode="auto">
          <a:xfrm>
            <a:off x="539552" y="5157192"/>
            <a:ext cx="8137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dirty="0"/>
              <a:t>Быстрее: </a:t>
            </a:r>
            <a:r>
              <a:rPr lang="ru-RU" sz="1600" dirty="0"/>
              <a:t>единый банк данных </a:t>
            </a:r>
            <a:endParaRPr lang="de-DE" sz="1600" dirty="0"/>
          </a:p>
          <a:p>
            <a:r>
              <a:rPr lang="ru-RU" sz="1600" b="1" dirty="0"/>
              <a:t>Лучше: </a:t>
            </a:r>
            <a:r>
              <a:rPr lang="ru-RU" sz="1600" dirty="0"/>
              <a:t>ориентация на конечные требования и </a:t>
            </a:r>
            <a:r>
              <a:rPr lang="ru-RU" sz="1600" dirty="0" smtClean="0"/>
              <a:t>процессы</a:t>
            </a:r>
            <a:endParaRPr lang="ru-RU" sz="1600" dirty="0"/>
          </a:p>
          <a:p>
            <a:r>
              <a:rPr lang="ru-RU" sz="1600" b="1" dirty="0" smtClean="0"/>
              <a:t>Доступнее</a:t>
            </a:r>
            <a:r>
              <a:rPr lang="ru-RU" sz="1600" b="1" dirty="0"/>
              <a:t>:</a:t>
            </a:r>
            <a:r>
              <a:rPr lang="ru-RU" sz="1600" dirty="0"/>
              <a:t> интеграция с машинами, установками, системами управления</a:t>
            </a:r>
            <a:endParaRPr lang="de-DE" sz="1600" dirty="0"/>
          </a:p>
        </p:txBody>
      </p:sp>
      <p:sp>
        <p:nvSpPr>
          <p:cNvPr id="17415" name="AutoShape 6"/>
          <p:cNvSpPr>
            <a:spLocks noChangeArrowheads="1"/>
          </p:cNvSpPr>
          <p:nvPr/>
        </p:nvSpPr>
        <p:spPr bwMode="auto">
          <a:xfrm>
            <a:off x="0" y="5268913"/>
            <a:ext cx="539750" cy="704850"/>
          </a:xfrm>
          <a:prstGeom prst="rightArrow">
            <a:avLst>
              <a:gd name="adj1" fmla="val 100000"/>
              <a:gd name="adj2" fmla="val 57824"/>
            </a:avLst>
          </a:prstGeom>
          <a:solidFill>
            <a:srgbClr val="E3006A"/>
          </a:solidFill>
          <a:ln w="25400" algn="ctr">
            <a:solidFill>
              <a:srgbClr val="E3006A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0" y="6569075"/>
            <a:ext cx="9144000" cy="3048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pic>
        <p:nvPicPr>
          <p:cNvPr id="10" name="Picture 8" descr="Rittal_Claim_e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 txBox="1">
            <a:spLocks noChangeArrowheads="1"/>
          </p:cNvSpPr>
          <p:nvPr/>
        </p:nvSpPr>
        <p:spPr bwMode="auto">
          <a:xfrm>
            <a:off x="433388" y="355600"/>
            <a:ext cx="7810500" cy="69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ru-RU" altLang="ru-RU" b="1" dirty="0">
                <a:solidFill>
                  <a:srgbClr val="000000"/>
                </a:solidFill>
              </a:rPr>
              <a:t>Системный консалтинг </a:t>
            </a:r>
            <a:r>
              <a:rPr lang="de-DE" altLang="ru-RU" b="1" dirty="0" smtClean="0">
                <a:solidFill>
                  <a:srgbClr val="000000"/>
                </a:solidFill>
              </a:rPr>
              <a:t>Rittal</a:t>
            </a:r>
            <a:endParaRPr lang="ru-RU" altLang="ru-RU" b="1" dirty="0" smtClean="0">
              <a:solidFill>
                <a:srgbClr val="000000"/>
              </a:solidFill>
            </a:endParaRPr>
          </a:p>
          <a:p>
            <a:pPr algn="l" eaLnBrk="1" hangingPunct="1"/>
            <a:r>
              <a:rPr lang="ru-RU" altLang="ru-RU" sz="2000" dirty="0" smtClean="0">
                <a:solidFill>
                  <a:srgbClr val="000000"/>
                </a:solidFill>
              </a:rPr>
              <a:t>Эффективный инжиниринг на всех стадиях разработки</a:t>
            </a:r>
            <a:endParaRPr lang="de-DE" altLang="ru-RU" sz="2000" b="1" dirty="0">
              <a:solidFill>
                <a:srgbClr val="000000"/>
              </a:solidFill>
              <a:ea typeface="ヒラギノ角ゴ Pro W3" charset="-128"/>
            </a:endParaRPr>
          </a:p>
          <a:p>
            <a:pPr algn="l" eaLnBrk="1" hangingPunct="1"/>
            <a:r>
              <a:rPr lang="en-US" altLang="ru-RU" sz="2000" dirty="0">
                <a:solidFill>
                  <a:srgbClr val="000000"/>
                </a:solidFill>
                <a:ea typeface="ヒラギノ角ゴ Pro W3" charset="-128"/>
              </a:rPr>
              <a:t/>
            </a:r>
            <a:br>
              <a:rPr lang="en-US" altLang="ru-RU" sz="2000" dirty="0">
                <a:solidFill>
                  <a:srgbClr val="000000"/>
                </a:solidFill>
                <a:ea typeface="ヒラギノ角ゴ Pro W3" charset="-128"/>
              </a:rPr>
            </a:br>
            <a:r>
              <a:rPr lang="en-US" altLang="ru-RU" sz="2000" dirty="0">
                <a:solidFill>
                  <a:srgbClr val="000000"/>
                </a:solidFill>
                <a:ea typeface="ヒラギノ角ゴ Pro W3" charset="-128"/>
              </a:rPr>
              <a:t/>
            </a:r>
            <a:br>
              <a:rPr lang="en-US" altLang="ru-RU" sz="2000" dirty="0">
                <a:solidFill>
                  <a:srgbClr val="000000"/>
                </a:solidFill>
                <a:ea typeface="ヒラギノ角ゴ Pro W3" charset="-128"/>
              </a:rPr>
            </a:br>
            <a:r>
              <a:rPr lang="en-US" altLang="ru-RU" sz="2000" b="1" dirty="0">
                <a:solidFill>
                  <a:srgbClr val="000000"/>
                </a:solidFill>
                <a:ea typeface="ヒラギノ角ゴ Pro W3" charset="-128"/>
              </a:rPr>
              <a:t>	</a:t>
            </a:r>
          </a:p>
          <a:p>
            <a:pPr algn="l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ru-RU" sz="2000" dirty="0">
                <a:solidFill>
                  <a:srgbClr val="000000"/>
                </a:solidFill>
                <a:ea typeface="ヒラギノ角ゴ Pro W3" charset="-128"/>
              </a:rPr>
              <a:t>	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40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FE194D-5D07-4EE5-8158-4C89006AFCB6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  <p:sp>
        <p:nvSpPr>
          <p:cNvPr id="38" name="Rectangle 24"/>
          <p:cNvSpPr>
            <a:spLocks noChangeArrowheads="1"/>
          </p:cNvSpPr>
          <p:nvPr/>
        </p:nvSpPr>
        <p:spPr bwMode="auto">
          <a:xfrm>
            <a:off x="198438" y="4284663"/>
            <a:ext cx="8010525" cy="804862"/>
          </a:xfrm>
          <a:prstGeom prst="rect">
            <a:avLst/>
          </a:prstGeom>
          <a:solidFill>
            <a:schemeClr val="tx1">
              <a:alpha val="98822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A7B2C9"/>
            </a:extrusionClr>
          </a:sp3d>
        </p:spPr>
        <p:txBody>
          <a:bodyPr wrap="none" anchor="ctr">
            <a:flatTx/>
          </a:bodyPr>
          <a:lstStyle/>
          <a:p>
            <a:pPr algn="r" eaLnBrk="1" hangingPunct="1"/>
            <a:endParaRPr lang="en-US" sz="1800">
              <a:solidFill>
                <a:srgbClr val="000000"/>
              </a:solidFill>
              <a:latin typeface="Helvetica LT Std Light" pitchFamily="34" charset="0"/>
              <a:ea typeface="ヒラギノ角ゴ Pro W3" charset="-128"/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179388" y="4437063"/>
            <a:ext cx="230505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Качество + доступность</a:t>
            </a:r>
            <a:endParaRPr lang="de-DE" sz="14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2595563" y="3360738"/>
            <a:ext cx="5592762" cy="763587"/>
          </a:xfrm>
          <a:prstGeom prst="rect">
            <a:avLst/>
          </a:prstGeom>
          <a:solidFill>
            <a:schemeClr val="tx1">
              <a:alpha val="98822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A7B2C9"/>
            </a:extrusionClr>
          </a:sp3d>
        </p:spPr>
        <p:txBody>
          <a:bodyPr wrap="none" anchor="ctr">
            <a:flatTx/>
          </a:bodyPr>
          <a:lstStyle/>
          <a:p>
            <a:pPr algn="r" eaLnBrk="1" hangingPunct="1"/>
            <a:endParaRPr lang="en-US" sz="1800">
              <a:solidFill>
                <a:srgbClr val="000000"/>
              </a:solidFill>
              <a:latin typeface="Helvetica LT Std Light" pitchFamily="34" charset="0"/>
              <a:ea typeface="ヒラギノ角ゴ Pro W3" charset="-128"/>
            </a:endParaRP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595563" y="3571875"/>
            <a:ext cx="21209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Во всем мире</a:t>
            </a:r>
            <a:endParaRPr lang="de-DE" sz="14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21163" y="2506663"/>
            <a:ext cx="3987800" cy="723900"/>
          </a:xfrm>
          <a:prstGeom prst="rect">
            <a:avLst/>
          </a:prstGeom>
          <a:solidFill>
            <a:schemeClr val="tx1">
              <a:alpha val="98822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A7B2C9"/>
            </a:extrusionClr>
          </a:sp3d>
        </p:spPr>
        <p:txBody>
          <a:bodyPr wrap="none" anchor="ctr">
            <a:flatTx/>
          </a:bodyPr>
          <a:lstStyle/>
          <a:p>
            <a:pPr algn="r" eaLnBrk="1" hangingPunct="1"/>
            <a:endParaRPr lang="en-US" sz="1800">
              <a:solidFill>
                <a:srgbClr val="000000"/>
              </a:solidFill>
              <a:latin typeface="Helvetica LT Std Light" pitchFamily="34" charset="0"/>
              <a:ea typeface="ヒラギノ角ゴ Pro W3" charset="-128"/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943475" y="1554163"/>
            <a:ext cx="3265488" cy="795337"/>
          </a:xfrm>
          <a:prstGeom prst="rect">
            <a:avLst/>
          </a:prstGeom>
          <a:solidFill>
            <a:schemeClr val="tx1">
              <a:alpha val="98822"/>
            </a:schemeClr>
          </a:solidFill>
          <a:ln w="9525">
            <a:miter lim="800000"/>
            <a:headEnd/>
            <a:tailEnd/>
          </a:ln>
          <a:scene3d>
            <a:camera prst="legacyObliqueTopRight"/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A7B2C9"/>
            </a:extrusionClr>
          </a:sp3d>
        </p:spPr>
        <p:txBody>
          <a:bodyPr wrap="none" anchor="ctr">
            <a:flatTx/>
          </a:bodyPr>
          <a:lstStyle/>
          <a:p>
            <a:pPr algn="r" eaLnBrk="1" hangingPunct="1"/>
            <a:endParaRPr lang="en-US" sz="1800">
              <a:solidFill>
                <a:srgbClr val="000000"/>
              </a:solidFill>
              <a:latin typeface="Helvetica LT Std Light" pitchFamily="34" charset="0"/>
              <a:ea typeface="ヒラギノ角ゴ Pro W3" charset="-128"/>
            </a:endParaRPr>
          </a:p>
        </p:txBody>
      </p:sp>
      <p:sp>
        <p:nvSpPr>
          <p:cNvPr id="45" name="Text Box 30"/>
          <p:cNvSpPr txBox="1">
            <a:spLocks noChangeArrowheads="1"/>
          </p:cNvSpPr>
          <p:nvPr/>
        </p:nvSpPr>
        <p:spPr bwMode="auto">
          <a:xfrm>
            <a:off x="4221163" y="2738438"/>
            <a:ext cx="19351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Интеграция</a:t>
            </a:r>
            <a:endParaRPr lang="de-DE" sz="14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sp>
        <p:nvSpPr>
          <p:cNvPr id="46" name="Line 36"/>
          <p:cNvSpPr>
            <a:spLocks noChangeShapeType="1"/>
          </p:cNvSpPr>
          <p:nvPr/>
        </p:nvSpPr>
        <p:spPr bwMode="auto">
          <a:xfrm flipV="1">
            <a:off x="198438" y="1196975"/>
            <a:ext cx="4903787" cy="2782888"/>
          </a:xfrm>
          <a:prstGeom prst="line">
            <a:avLst/>
          </a:prstGeom>
          <a:noFill/>
          <a:ln w="38100">
            <a:solidFill>
              <a:srgbClr val="E3006A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 rot="19805653">
            <a:off x="1035050" y="2066925"/>
            <a:ext cx="36226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ru-RU" sz="1600" b="1" dirty="0" smtClean="0">
                <a:solidFill>
                  <a:srgbClr val="E300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Повышение производительности</a:t>
            </a:r>
            <a:endParaRPr lang="de-DE" sz="1600" b="1" dirty="0" smtClean="0">
              <a:solidFill>
                <a:srgbClr val="E3006A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48" name="Line 38"/>
          <p:cNvSpPr>
            <a:spLocks noChangeShapeType="1"/>
          </p:cNvSpPr>
          <p:nvPr/>
        </p:nvSpPr>
        <p:spPr bwMode="auto">
          <a:xfrm>
            <a:off x="217488" y="5300663"/>
            <a:ext cx="8242300" cy="0"/>
          </a:xfrm>
          <a:prstGeom prst="line">
            <a:avLst/>
          </a:prstGeom>
          <a:noFill/>
          <a:ln w="38100">
            <a:solidFill>
              <a:srgbClr val="E3006A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4135438" y="5322888"/>
            <a:ext cx="13731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ru-RU" sz="1600" b="1" dirty="0" smtClean="0">
                <a:solidFill>
                  <a:srgbClr val="E3006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Время</a:t>
            </a:r>
            <a:endParaRPr lang="de-DE" sz="1600" b="1" dirty="0" smtClean="0">
              <a:solidFill>
                <a:srgbClr val="E3006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6220619" y="3635539"/>
            <a:ext cx="1988344" cy="2616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1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Платформа продуктов</a:t>
            </a:r>
            <a:endParaRPr lang="de-DE" sz="11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sp>
        <p:nvSpPr>
          <p:cNvPr id="51" name="Text Box 48"/>
          <p:cNvSpPr txBox="1">
            <a:spLocks noChangeArrowheads="1"/>
          </p:cNvSpPr>
          <p:nvPr/>
        </p:nvSpPr>
        <p:spPr bwMode="auto">
          <a:xfrm>
            <a:off x="7021513" y="2736850"/>
            <a:ext cx="1222375" cy="261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1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Система</a:t>
            </a:r>
            <a:endParaRPr lang="de-DE" sz="11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sp>
        <p:nvSpPr>
          <p:cNvPr id="52" name="Text Box 25"/>
          <p:cNvSpPr txBox="1">
            <a:spLocks noChangeArrowheads="1"/>
          </p:cNvSpPr>
          <p:nvPr/>
        </p:nvSpPr>
        <p:spPr bwMode="auto">
          <a:xfrm>
            <a:off x="7227888" y="4568825"/>
            <a:ext cx="981075" cy="2619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1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Продукты</a:t>
            </a:r>
            <a:endParaRPr lang="de-DE" sz="11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pic>
        <p:nvPicPr>
          <p:cNvPr id="53" name="Picture 24" descr="ePLAN_logo_l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3668" y="1738313"/>
            <a:ext cx="3286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5668" y="1744663"/>
            <a:ext cx="322262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" name="Text Box 48"/>
          <p:cNvSpPr txBox="1">
            <a:spLocks noChangeArrowheads="1"/>
          </p:cNvSpPr>
          <p:nvPr/>
        </p:nvSpPr>
        <p:spPr bwMode="auto">
          <a:xfrm>
            <a:off x="6660696" y="1736387"/>
            <a:ext cx="1568450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sz="11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Интегрирован-    </a:t>
            </a:r>
            <a:r>
              <a:rPr lang="ru-RU" sz="1100" b="1" dirty="0" err="1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ная</a:t>
            </a:r>
            <a:r>
              <a:rPr lang="ru-RU" sz="11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 цепочка</a:t>
            </a:r>
            <a:endParaRPr lang="de-DE" sz="11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pic>
        <p:nvPicPr>
          <p:cNvPr id="56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1150" y="2524125"/>
            <a:ext cx="177323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16" descr="TS2_bun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5938" y="3360738"/>
            <a:ext cx="3175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14" descr="TS2_bunt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5675" y="3406775"/>
            <a:ext cx="407988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15" descr="TS2_bun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00638" y="3406775"/>
            <a:ext cx="5508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Grafik 12" descr="RTT_Kühlgeräte_fri100104800.jpg"/>
          <p:cNvPicPr>
            <a:picLocks noChangeAspect="1"/>
          </p:cNvPicPr>
          <p:nvPr/>
        </p:nvPicPr>
        <p:blipFill>
          <a:blip r:embed="rId8" cstate="print"/>
          <a:srcRect r="27" b="174"/>
          <a:stretch>
            <a:fillRect/>
          </a:stretch>
        </p:blipFill>
        <p:spPr bwMode="auto">
          <a:xfrm>
            <a:off x="2771775" y="4284663"/>
            <a:ext cx="971550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Grafik 6" descr="TopTherm Filterlüfter_1.jpg"/>
          <p:cNvPicPr>
            <a:picLocks noChangeAspect="1"/>
          </p:cNvPicPr>
          <p:nvPr/>
        </p:nvPicPr>
        <p:blipFill>
          <a:blip r:embed="rId9" cstate="print"/>
          <a:srcRect r="66" b="-50"/>
          <a:stretch>
            <a:fillRect/>
          </a:stretch>
        </p:blipFill>
        <p:spPr bwMode="auto">
          <a:xfrm>
            <a:off x="3779838" y="4341813"/>
            <a:ext cx="549275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2" name="Group 20"/>
          <p:cNvGrpSpPr>
            <a:grpSpLocks/>
          </p:cNvGrpSpPr>
          <p:nvPr/>
        </p:nvGrpSpPr>
        <p:grpSpPr bwMode="auto">
          <a:xfrm>
            <a:off x="4500563" y="4332288"/>
            <a:ext cx="885825" cy="681037"/>
            <a:chOff x="3049" y="833"/>
            <a:chExt cx="1886" cy="1441"/>
          </a:xfrm>
        </p:grpSpPr>
        <p:pic>
          <p:nvPicPr>
            <p:cNvPr id="63" name="Picture 4" descr="fri100120700"/>
            <p:cNvPicPr>
              <a:picLocks noChangeAspect="1" noChangeArrowheads="1"/>
            </p:cNvPicPr>
            <p:nvPr/>
          </p:nvPicPr>
          <p:blipFill>
            <a:blip r:embed="rId10" cstate="print"/>
            <a:srcRect r="-168" b="-273"/>
            <a:stretch>
              <a:fillRect/>
            </a:stretch>
          </p:blipFill>
          <p:spPr bwMode="auto">
            <a:xfrm>
              <a:off x="3049" y="865"/>
              <a:ext cx="1886" cy="14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16" descr="Unbenannt"/>
            <p:cNvPicPr>
              <a:picLocks noChangeAspect="1" noChangeArrowheads="1"/>
            </p:cNvPicPr>
            <p:nvPr/>
          </p:nvPicPr>
          <p:blipFill>
            <a:blip r:embed="rId11" cstate="print"/>
            <a:srcRect b="-133"/>
            <a:stretch>
              <a:fillRect/>
            </a:stretch>
          </p:blipFill>
          <p:spPr bwMode="auto">
            <a:xfrm>
              <a:off x="3064" y="833"/>
              <a:ext cx="1870" cy="1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5" name="Picture 14" descr="Dokument-3-Seite12"/>
          <p:cNvPicPr>
            <a:picLocks noChangeAspect="1" noChangeArrowheads="1"/>
          </p:cNvPicPr>
          <p:nvPr/>
        </p:nvPicPr>
        <p:blipFill>
          <a:blip r:embed="rId12" cstate="print"/>
          <a:srcRect b="-208"/>
          <a:stretch>
            <a:fillRect/>
          </a:stretch>
        </p:blipFill>
        <p:spPr bwMode="auto">
          <a:xfrm>
            <a:off x="2195513" y="4241800"/>
            <a:ext cx="5540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35" descr="Unbenannt"/>
          <p:cNvPicPr>
            <a:picLocks noChangeAspect="1" noChangeArrowheads="1"/>
          </p:cNvPicPr>
          <p:nvPr/>
        </p:nvPicPr>
        <p:blipFill>
          <a:blip r:embed="rId13" cstate="print">
            <a:lum bright="12000"/>
          </a:blip>
          <a:srcRect/>
          <a:stretch>
            <a:fillRect/>
          </a:stretch>
        </p:blipFill>
        <p:spPr bwMode="auto">
          <a:xfrm>
            <a:off x="6443663" y="4530725"/>
            <a:ext cx="79692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46" descr="Tragar"/>
          <p:cNvPicPr>
            <a:picLocks noChangeAspect="1" noChangeArrowheads="1"/>
          </p:cNvPicPr>
          <p:nvPr/>
        </p:nvPicPr>
        <p:blipFill>
          <a:blip r:embed="rId14" cstate="print"/>
          <a:srcRect b="56"/>
          <a:stretch>
            <a:fillRect/>
          </a:stretch>
        </p:blipFill>
        <p:spPr bwMode="auto">
          <a:xfrm>
            <a:off x="5435600" y="4270375"/>
            <a:ext cx="96043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feld 2"/>
          <p:cNvSpPr txBox="1">
            <a:spLocks noChangeArrowheads="1"/>
          </p:cNvSpPr>
          <p:nvPr/>
        </p:nvSpPr>
        <p:spPr bwMode="auto">
          <a:xfrm>
            <a:off x="6516018" y="1773238"/>
            <a:ext cx="2651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de-DE" sz="2000">
                <a:solidFill>
                  <a:srgbClr val="FFFFFF"/>
                </a:solidFill>
                <a:latin typeface="Helvetica LT Std Light" pitchFamily="34" charset="0"/>
                <a:ea typeface="ヒラギノ角ゴ Pro W3" charset="-128"/>
              </a:rPr>
              <a:t>+</a:t>
            </a:r>
          </a:p>
        </p:txBody>
      </p: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4914900" y="1677988"/>
            <a:ext cx="157321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ru-RU" sz="1400" b="1" dirty="0" smtClean="0">
                <a:solidFill>
                  <a:srgbClr val="FFFFFF"/>
                </a:solidFill>
                <a:ea typeface="ヒラギノ角ゴ Pro W3" charset="-128"/>
                <a:cs typeface="Arial" pitchFamily="34" charset="0"/>
              </a:rPr>
              <a:t>Оптимизация процессов</a:t>
            </a:r>
            <a:endParaRPr lang="de-DE" sz="1400" b="1" dirty="0">
              <a:solidFill>
                <a:srgbClr val="FFFFFF"/>
              </a:solidFill>
              <a:ea typeface="ヒラギノ角ゴ Pro W3" charset="-128"/>
              <a:cs typeface="Arial" pitchFamily="34" charset="0"/>
            </a:endParaRPr>
          </a:p>
        </p:txBody>
      </p:sp>
      <p:pic>
        <p:nvPicPr>
          <p:cNvPr id="37" name="Picture 8" descr="Rittal_Claim_e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oliennummernplatzhalter 2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76C232A-ECF2-4F2B-9551-CB7EB650F200}" type="slidenum">
              <a:rPr lang="de-DE" altLang="ru-RU" sz="900" smtClean="0">
                <a:solidFill>
                  <a:srgbClr val="000000"/>
                </a:solidFill>
                <a:ea typeface="ヒラギノ角ゴ Pro W3" charset="-128"/>
              </a:rPr>
              <a:pPr/>
              <a:t>67</a:t>
            </a:fld>
            <a:endParaRPr lang="de-DE" altLang="ru-RU" sz="900" smtClean="0">
              <a:solidFill>
                <a:srgbClr val="000000"/>
              </a:solidFill>
              <a:ea typeface="ヒラギノ角ゴ Pro W3" charset="-128"/>
            </a:endParaRPr>
          </a:p>
        </p:txBody>
      </p:sp>
      <p:sp>
        <p:nvSpPr>
          <p:cNvPr id="148483" name="Fußzeilenplatzhalter 1"/>
          <p:cNvSpPr>
            <a:spLocks noGrp="1"/>
          </p:cNvSpPr>
          <p:nvPr>
            <p:ph type="ftr" sz="quarter" idx="10"/>
          </p:nvPr>
        </p:nvSpPr>
        <p:spPr bwMode="auto">
          <a:xfrm>
            <a:off x="-9525" y="6524625"/>
            <a:ext cx="9144000" cy="3048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900" dirty="0" smtClean="0">
                <a:solidFill>
                  <a:srgbClr val="000000"/>
                </a:solidFill>
              </a:rPr>
              <a:t>ООО «</a:t>
            </a:r>
            <a:r>
              <a:rPr lang="ru-RU" altLang="ru-RU" sz="900" dirty="0" err="1" smtClean="0">
                <a:solidFill>
                  <a:srgbClr val="000000"/>
                </a:solidFill>
              </a:rPr>
              <a:t>Риттал</a:t>
            </a:r>
            <a:r>
              <a:rPr lang="ru-RU" altLang="ru-RU" sz="900" dirty="0" smtClean="0">
                <a:solidFill>
                  <a:srgbClr val="000000"/>
                </a:solidFill>
              </a:rPr>
              <a:t>» / Сентябрь 2014</a:t>
            </a:r>
            <a:endParaRPr lang="de-DE" altLang="ru-RU" sz="900" dirty="0">
              <a:solidFill>
                <a:srgbClr val="000000"/>
              </a:solidFill>
            </a:endParaRPr>
          </a:p>
        </p:txBody>
      </p:sp>
      <p:pic>
        <p:nvPicPr>
          <p:cNvPr id="4" name="Picture 8" descr="Rittal_Claim_e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8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2366963" y="2540000"/>
            <a:ext cx="19716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41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DA463D1-A04B-4505-B2AC-6C706A0C27EF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32773" name="Picture 23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333375" y="1409700"/>
            <a:ext cx="1971675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421688" cy="755650"/>
          </a:xfrm>
        </p:spPr>
        <p:txBody>
          <a:bodyPr/>
          <a:lstStyle/>
          <a:p>
            <a:pPr eaLnBrk="1" hangingPunct="1"/>
            <a:r>
              <a:rPr lang="ru-RU" altLang="ru-RU" dirty="0">
                <a:solidFill>
                  <a:schemeClr val="tx1"/>
                </a:solidFill>
              </a:rPr>
              <a:t>Системы модульных корпусов</a:t>
            </a:r>
            <a:endParaRPr lang="de-DE" altLang="ru-RU" dirty="0" smtClean="0">
              <a:solidFill>
                <a:schemeClr val="tx1"/>
              </a:solidFill>
            </a:endParaRPr>
          </a:p>
        </p:txBody>
      </p:sp>
      <p:pic>
        <p:nvPicPr>
          <p:cNvPr id="32775" name="Picture 50" descr="FOND_DETAIL_2010_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0"/>
          <a:stretch>
            <a:fillRect/>
          </a:stretch>
        </p:blipFill>
        <p:spPr bwMode="auto">
          <a:xfrm>
            <a:off x="5151438" y="1412875"/>
            <a:ext cx="36195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24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2368550" y="1409700"/>
            <a:ext cx="1971675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5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333375" y="2540000"/>
            <a:ext cx="19716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8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333375" y="3716338"/>
            <a:ext cx="19716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9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336550" y="4905375"/>
            <a:ext cx="40068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30" descr="DIGITAL-FOTOGROUP_FOND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"/>
          <a:stretch>
            <a:fillRect/>
          </a:stretch>
        </p:blipFill>
        <p:spPr bwMode="auto">
          <a:xfrm>
            <a:off x="2371725" y="3716338"/>
            <a:ext cx="19716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1" name="Text Box 22"/>
          <p:cNvSpPr txBox="1">
            <a:spLocks noChangeArrowheads="1"/>
          </p:cNvSpPr>
          <p:nvPr/>
        </p:nvSpPr>
        <p:spPr bwMode="auto">
          <a:xfrm>
            <a:off x="333375" y="2233613"/>
            <a:ext cx="1971675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rIns="3600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Системы шкафов</a:t>
            </a:r>
            <a:endParaRPr lang="de-DE" altLang="ru-RU" sz="1200" dirty="0"/>
          </a:p>
        </p:txBody>
      </p:sp>
      <p:sp>
        <p:nvSpPr>
          <p:cNvPr id="32782" name="Text Box 23"/>
          <p:cNvSpPr txBox="1">
            <a:spLocks noChangeArrowheads="1"/>
          </p:cNvSpPr>
          <p:nvPr/>
        </p:nvSpPr>
        <p:spPr bwMode="auto">
          <a:xfrm>
            <a:off x="333375" y="4606925"/>
            <a:ext cx="1971675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100" dirty="0"/>
              <a:t>Системы пультов</a:t>
            </a:r>
            <a:r>
              <a:rPr lang="de-DE" altLang="ru-RU" sz="1100" dirty="0" smtClean="0"/>
              <a:t>, </a:t>
            </a:r>
            <a:r>
              <a:rPr lang="de-DE" altLang="ru-RU" sz="1100" dirty="0"/>
              <a:t>PC, IW</a:t>
            </a:r>
          </a:p>
        </p:txBody>
      </p:sp>
      <p:sp>
        <p:nvSpPr>
          <p:cNvPr id="32783" name="Text Box 21"/>
          <p:cNvSpPr txBox="1">
            <a:spLocks noChangeArrowheads="1"/>
          </p:cNvSpPr>
          <p:nvPr/>
        </p:nvSpPr>
        <p:spPr bwMode="auto">
          <a:xfrm>
            <a:off x="2371725" y="4598988"/>
            <a:ext cx="1971675" cy="255587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 smtClean="0"/>
              <a:t>Спец. требования</a:t>
            </a:r>
            <a:endParaRPr lang="de-DE" altLang="ru-RU" sz="1200" dirty="0"/>
          </a:p>
        </p:txBody>
      </p:sp>
      <p:sp>
        <p:nvSpPr>
          <p:cNvPr id="32784" name="Text Box 24"/>
          <p:cNvSpPr txBox="1">
            <a:spLocks noChangeArrowheads="1"/>
          </p:cNvSpPr>
          <p:nvPr/>
        </p:nvSpPr>
        <p:spPr bwMode="auto">
          <a:xfrm>
            <a:off x="2366963" y="3429000"/>
            <a:ext cx="1971675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100" dirty="0"/>
              <a:t>Системы несущих рычагов</a:t>
            </a:r>
            <a:endParaRPr lang="de-DE" altLang="ru-RU" sz="1100" dirty="0"/>
          </a:p>
        </p:txBody>
      </p:sp>
      <p:sp>
        <p:nvSpPr>
          <p:cNvPr id="32785" name="Text Box 27"/>
          <p:cNvSpPr txBox="1">
            <a:spLocks noChangeArrowheads="1"/>
          </p:cNvSpPr>
          <p:nvPr/>
        </p:nvSpPr>
        <p:spPr bwMode="auto">
          <a:xfrm>
            <a:off x="334963" y="5794375"/>
            <a:ext cx="4008437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 smtClean="0"/>
              <a:t>Командные панели</a:t>
            </a:r>
            <a:endParaRPr lang="de-DE" altLang="ru-RU" sz="1200" dirty="0"/>
          </a:p>
        </p:txBody>
      </p:sp>
      <p:sp>
        <p:nvSpPr>
          <p:cNvPr id="32786" name="Text Box 20"/>
          <p:cNvSpPr txBox="1">
            <a:spLocks noChangeArrowheads="1"/>
          </p:cNvSpPr>
          <p:nvPr/>
        </p:nvSpPr>
        <p:spPr bwMode="auto">
          <a:xfrm>
            <a:off x="333375" y="3429000"/>
            <a:ext cx="1971675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Компактные шкафы</a:t>
            </a:r>
            <a:endParaRPr lang="de-DE" altLang="ru-RU" sz="1200" dirty="0"/>
          </a:p>
        </p:txBody>
      </p:sp>
      <p:pic>
        <p:nvPicPr>
          <p:cNvPr id="32787" name="Picture 34" descr="040128200Dokument-5-Seite1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6" b="-247"/>
          <a:stretch>
            <a:fillRect/>
          </a:stretch>
        </p:blipFill>
        <p:spPr bwMode="auto">
          <a:xfrm>
            <a:off x="481013" y="2941638"/>
            <a:ext cx="75723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35" descr="040127000Dokument-1-Seite1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41" b="-700"/>
          <a:stretch>
            <a:fillRect/>
          </a:stretch>
        </p:blipFill>
        <p:spPr bwMode="auto">
          <a:xfrm>
            <a:off x="2366963" y="1817688"/>
            <a:ext cx="5381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9" name="Picture 36" descr="040127400Dokument-3-Seit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5" b="-391"/>
          <a:stretch>
            <a:fillRect/>
          </a:stretch>
        </p:blipFill>
        <p:spPr bwMode="auto">
          <a:xfrm>
            <a:off x="3222625" y="1557338"/>
            <a:ext cx="1057275" cy="679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90" name="Picture 37" descr="040128900Dokument-6-Seit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" b="275"/>
          <a:stretch>
            <a:fillRect/>
          </a:stretch>
        </p:blipFill>
        <p:spPr bwMode="auto">
          <a:xfrm>
            <a:off x="2614613" y="1544638"/>
            <a:ext cx="9382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38" descr="C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83" b="-104"/>
          <a:stretch>
            <a:fillRect/>
          </a:stretch>
        </p:blipFill>
        <p:spPr bwMode="auto">
          <a:xfrm>
            <a:off x="1262063" y="2601913"/>
            <a:ext cx="10207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39" descr="04047ment-14-Seite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84" b="-191"/>
          <a:stretch>
            <a:fillRect/>
          </a:stretch>
        </p:blipFill>
        <p:spPr bwMode="auto">
          <a:xfrm>
            <a:off x="984250" y="1528763"/>
            <a:ext cx="1449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3" name="Picture 40" descr="040494700Dokument-15-Seite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04" b="168"/>
          <a:stretch>
            <a:fillRect/>
          </a:stretch>
        </p:blipFill>
        <p:spPr bwMode="auto">
          <a:xfrm>
            <a:off x="288925" y="1454150"/>
            <a:ext cx="13144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4" name="Grafik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550" y="3740150"/>
            <a:ext cx="100012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5" name="Grafik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6" b="-151"/>
          <a:stretch>
            <a:fillRect/>
          </a:stretch>
        </p:blipFill>
        <p:spPr bwMode="auto">
          <a:xfrm>
            <a:off x="2787650" y="2530475"/>
            <a:ext cx="101917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6" name="Grafik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74" b="-287"/>
          <a:stretch>
            <a:fillRect/>
          </a:stretch>
        </p:blipFill>
        <p:spPr bwMode="auto">
          <a:xfrm>
            <a:off x="3775075" y="4194175"/>
            <a:ext cx="5127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7" name="Grafik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" b="215"/>
          <a:stretch>
            <a:fillRect/>
          </a:stretch>
        </p:blipFill>
        <p:spPr bwMode="auto">
          <a:xfrm>
            <a:off x="3025775" y="4160838"/>
            <a:ext cx="698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8" name="Grafik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" b="-160"/>
          <a:stretch>
            <a:fillRect/>
          </a:stretch>
        </p:blipFill>
        <p:spPr bwMode="auto">
          <a:xfrm>
            <a:off x="2846388" y="3805238"/>
            <a:ext cx="5699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9" name="Grafik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0" b="-227"/>
          <a:stretch>
            <a:fillRect/>
          </a:stretch>
        </p:blipFill>
        <p:spPr bwMode="auto">
          <a:xfrm>
            <a:off x="2378075" y="4079875"/>
            <a:ext cx="61277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0" name="Grafik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42" b="-475"/>
          <a:stretch>
            <a:fillRect/>
          </a:stretch>
        </p:blipFill>
        <p:spPr bwMode="auto">
          <a:xfrm>
            <a:off x="3567113" y="3776663"/>
            <a:ext cx="48418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1" name="Picture 14" descr="Dokument-3-Seite1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260475"/>
            <a:ext cx="3116262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2" name="Grafik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1" b="76"/>
          <a:stretch>
            <a:fillRect/>
          </a:stretch>
        </p:blipFill>
        <p:spPr bwMode="auto">
          <a:xfrm>
            <a:off x="3132138" y="5054600"/>
            <a:ext cx="12112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3" name="Grafik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17" b="284"/>
          <a:stretch>
            <a:fillRect/>
          </a:stretch>
        </p:blipFill>
        <p:spPr bwMode="auto">
          <a:xfrm>
            <a:off x="306388" y="5030788"/>
            <a:ext cx="582612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Grafik 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5"/>
          <a:stretch>
            <a:fillRect/>
          </a:stretch>
        </p:blipFill>
        <p:spPr bwMode="auto">
          <a:xfrm>
            <a:off x="2286000" y="5013325"/>
            <a:ext cx="998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5" name="Grafik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50" b="-345"/>
          <a:stretch>
            <a:fillRect/>
          </a:stretch>
        </p:blipFill>
        <p:spPr bwMode="auto">
          <a:xfrm>
            <a:off x="646113" y="5122863"/>
            <a:ext cx="904875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6" name="Grafik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12" b="-35"/>
          <a:stretch>
            <a:fillRect/>
          </a:stretch>
        </p:blipFill>
        <p:spPr bwMode="auto">
          <a:xfrm>
            <a:off x="1428750" y="5054600"/>
            <a:ext cx="968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07" name="Text Box 20"/>
          <p:cNvSpPr txBox="1">
            <a:spLocks noChangeArrowheads="1"/>
          </p:cNvSpPr>
          <p:nvPr/>
        </p:nvSpPr>
        <p:spPr bwMode="auto">
          <a:xfrm>
            <a:off x="2366963" y="2230438"/>
            <a:ext cx="1971675" cy="2476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/>
              <a:t>Компактные корпуса</a:t>
            </a:r>
            <a:endParaRPr lang="de-DE" altLang="ru-RU" sz="1200" dirty="0"/>
          </a:p>
        </p:txBody>
      </p:sp>
      <p:pic>
        <p:nvPicPr>
          <p:cNvPr id="42" name="Picture 8" descr="Rittal_Claim_e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41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3DCB509-6ABB-4A56-86E3-465108517CC0}" type="slidenum">
              <a:rPr lang="de-DE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421688" cy="755650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Системы модульных корпусов</a:t>
            </a:r>
            <a:r>
              <a:rPr lang="de-DE" altLang="ru-RU" dirty="0" smtClean="0"/>
              <a:t/>
            </a:r>
            <a:br>
              <a:rPr lang="de-DE" altLang="ru-RU" dirty="0" smtClean="0"/>
            </a:br>
            <a:r>
              <a:rPr lang="ru-RU" altLang="ru-RU" sz="2000" b="0" dirty="0">
                <a:solidFill>
                  <a:schemeClr val="tx1"/>
                </a:solidFill>
              </a:rPr>
              <a:t>Промышленное производство – применение корпусов</a:t>
            </a:r>
            <a:r>
              <a:rPr lang="de-DE" altLang="ru-RU" sz="2000" b="0" dirty="0" smtClean="0">
                <a:solidFill>
                  <a:schemeClr val="tx1"/>
                </a:solidFill>
              </a:rPr>
              <a:t/>
            </a:r>
            <a:br>
              <a:rPr lang="de-DE" altLang="ru-RU" sz="2000" b="0" dirty="0" smtClean="0">
                <a:solidFill>
                  <a:schemeClr val="tx1"/>
                </a:solidFill>
              </a:rPr>
            </a:br>
            <a:endParaRPr lang="de-DE" altLang="ru-RU" sz="2000" b="0" dirty="0" smtClean="0">
              <a:solidFill>
                <a:schemeClr val="tx1"/>
              </a:solidFill>
            </a:endParaRPr>
          </a:p>
        </p:txBody>
      </p:sp>
      <p:pic>
        <p:nvPicPr>
          <p:cNvPr id="40965" name="Picture 6" descr="gesamtgrafik_offen_Fabrik_der_Zukunf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0" t="10724" r="27121" b="27087"/>
          <a:stretch>
            <a:fillRect/>
          </a:stretch>
        </p:blipFill>
        <p:spPr bwMode="auto">
          <a:xfrm>
            <a:off x="1641475" y="1568450"/>
            <a:ext cx="7123113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3"/>
          <p:cNvSpPr>
            <a:spLocks noChangeArrowheads="1"/>
          </p:cNvSpPr>
          <p:nvPr/>
        </p:nvSpPr>
        <p:spPr bwMode="auto">
          <a:xfrm>
            <a:off x="387350" y="1463675"/>
            <a:ext cx="8258175" cy="530225"/>
          </a:xfrm>
          <a:prstGeom prst="rect">
            <a:avLst/>
          </a:prstGeom>
          <a:solidFill>
            <a:schemeClr val="bg1">
              <a:alpha val="50195"/>
            </a:schemeClr>
          </a:solidFill>
          <a:ln w="12700">
            <a:solidFill>
              <a:srgbClr val="C0C0C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ru-RU" altLang="ru-RU" sz="1400" dirty="0"/>
              <a:t>Системы модульных корпусов и комплектующие дают преимущество благодаря быстрому монтажу и адаптации к индивидуальным требованиям.</a:t>
            </a:r>
          </a:p>
        </p:txBody>
      </p:sp>
      <p:sp>
        <p:nvSpPr>
          <p:cNvPr id="40967" name="Text Box 4"/>
          <p:cNvSpPr txBox="1">
            <a:spLocks noChangeArrowheads="1"/>
          </p:cNvSpPr>
          <p:nvPr/>
        </p:nvSpPr>
        <p:spPr bwMode="auto">
          <a:xfrm>
            <a:off x="288924" y="2168525"/>
            <a:ext cx="3382964" cy="954107"/>
          </a:xfrm>
          <a:prstGeom prst="rect">
            <a:avLst/>
          </a:prstGeom>
          <a:solidFill>
            <a:schemeClr val="bg1">
              <a:alpha val="5215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ru-RU" altLang="ru-RU" sz="1400" dirty="0"/>
              <a:t>Высококачественные </a:t>
            </a:r>
            <a:r>
              <a:rPr lang="ru-RU" altLang="ru-RU" sz="1400" dirty="0" smtClean="0"/>
              <a:t>продукты</a:t>
            </a:r>
            <a:r>
              <a:rPr lang="en-US" altLang="ru-RU" sz="1400" dirty="0" smtClean="0"/>
              <a:t>              </a:t>
            </a:r>
            <a:r>
              <a:rPr lang="ru-RU" altLang="ru-RU" sz="1400" dirty="0" smtClean="0"/>
              <a:t>+ </a:t>
            </a:r>
            <a:r>
              <a:rPr lang="ru-RU" altLang="ru-RU" sz="1400" dirty="0"/>
              <a:t>соответствующие </a:t>
            </a:r>
            <a:r>
              <a:rPr lang="ru-RU" altLang="ru-RU" sz="1400" dirty="0" smtClean="0"/>
              <a:t>комплектующие</a:t>
            </a:r>
            <a:r>
              <a:rPr lang="en-US" altLang="ru-RU" sz="1400" dirty="0" smtClean="0"/>
              <a:t>  </a:t>
            </a:r>
            <a:r>
              <a:rPr lang="ru-RU" altLang="ru-RU" sz="1400" dirty="0" smtClean="0"/>
              <a:t> + </a:t>
            </a:r>
            <a:r>
              <a:rPr lang="ru-RU" altLang="ru-RU" sz="1400" dirty="0"/>
              <a:t>монтаж по модульному </a:t>
            </a:r>
            <a:r>
              <a:rPr lang="ru-RU" altLang="ru-RU" sz="1400" dirty="0" smtClean="0"/>
              <a:t>принципу</a:t>
            </a:r>
            <a:r>
              <a:rPr lang="en-US" altLang="ru-RU" sz="1400" dirty="0" smtClean="0"/>
              <a:t> </a:t>
            </a:r>
            <a:r>
              <a:rPr lang="ru-RU" altLang="ru-RU" sz="1400" dirty="0"/>
              <a:t>П</a:t>
            </a:r>
            <a:r>
              <a:rPr lang="ru-RU" altLang="ru-RU" sz="1400" dirty="0" smtClean="0"/>
              <a:t>ревосходное </a:t>
            </a:r>
            <a:r>
              <a:rPr lang="ru-RU" altLang="ru-RU" sz="1400" dirty="0"/>
              <a:t>экономичное решение</a:t>
            </a:r>
          </a:p>
        </p:txBody>
      </p:sp>
      <p:sp>
        <p:nvSpPr>
          <p:cNvPr id="40968" name="Textfeld 77"/>
          <p:cNvSpPr txBox="1">
            <a:spLocks noChangeArrowheads="1"/>
          </p:cNvSpPr>
          <p:nvPr/>
        </p:nvSpPr>
        <p:spPr bwMode="auto">
          <a:xfrm>
            <a:off x="4989512" y="3135313"/>
            <a:ext cx="1598711" cy="3693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900" b="1" dirty="0"/>
              <a:t>Настенный корпус – для сетей передачи данных</a:t>
            </a:r>
          </a:p>
        </p:txBody>
      </p:sp>
      <p:grpSp>
        <p:nvGrpSpPr>
          <p:cNvPr id="40969" name="Ellipse 78"/>
          <p:cNvGrpSpPr>
            <a:grpSpLocks/>
          </p:cNvGrpSpPr>
          <p:nvPr/>
        </p:nvGrpSpPr>
        <p:grpSpPr bwMode="auto">
          <a:xfrm>
            <a:off x="4819650" y="3238500"/>
            <a:ext cx="238125" cy="206375"/>
            <a:chOff x="615696" y="1688592"/>
            <a:chExt cx="237744" cy="207264"/>
          </a:xfrm>
        </p:grpSpPr>
        <p:pic>
          <p:nvPicPr>
            <p:cNvPr id="41003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4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70" name="Textfeld 77"/>
          <p:cNvSpPr txBox="1">
            <a:spLocks noChangeArrowheads="1"/>
          </p:cNvSpPr>
          <p:nvPr/>
        </p:nvSpPr>
        <p:spPr bwMode="auto">
          <a:xfrm>
            <a:off x="6208712" y="4030663"/>
            <a:ext cx="1387623" cy="3693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900" b="1" dirty="0"/>
              <a:t>Несущий рычаг с командной панелью</a:t>
            </a:r>
          </a:p>
        </p:txBody>
      </p:sp>
      <p:grpSp>
        <p:nvGrpSpPr>
          <p:cNvPr id="40971" name="Ellipse 78"/>
          <p:cNvGrpSpPr>
            <a:grpSpLocks/>
          </p:cNvGrpSpPr>
          <p:nvPr/>
        </p:nvGrpSpPr>
        <p:grpSpPr bwMode="auto">
          <a:xfrm>
            <a:off x="6162675" y="4343400"/>
            <a:ext cx="238125" cy="206375"/>
            <a:chOff x="615696" y="1688592"/>
            <a:chExt cx="237744" cy="207264"/>
          </a:xfrm>
        </p:grpSpPr>
        <p:pic>
          <p:nvPicPr>
            <p:cNvPr id="41001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2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72" name="Textfeld 77"/>
          <p:cNvSpPr txBox="1">
            <a:spLocks noChangeArrowheads="1"/>
          </p:cNvSpPr>
          <p:nvPr/>
        </p:nvSpPr>
        <p:spPr bwMode="auto">
          <a:xfrm>
            <a:off x="6076950" y="5159375"/>
            <a:ext cx="412750" cy="2286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de-DE" altLang="ru-RU" sz="900" b="1"/>
              <a:t>IW</a:t>
            </a:r>
          </a:p>
        </p:txBody>
      </p:sp>
      <p:grpSp>
        <p:nvGrpSpPr>
          <p:cNvPr id="40973" name="Ellipse 78"/>
          <p:cNvGrpSpPr>
            <a:grpSpLocks/>
          </p:cNvGrpSpPr>
          <p:nvPr/>
        </p:nvGrpSpPr>
        <p:grpSpPr bwMode="auto">
          <a:xfrm>
            <a:off x="5859463" y="5187950"/>
            <a:ext cx="238125" cy="206375"/>
            <a:chOff x="615696" y="1688592"/>
            <a:chExt cx="237744" cy="207264"/>
          </a:xfrm>
        </p:grpSpPr>
        <p:pic>
          <p:nvPicPr>
            <p:cNvPr id="40999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00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74" name="Textfeld 77"/>
          <p:cNvSpPr txBox="1">
            <a:spLocks noChangeArrowheads="1"/>
          </p:cNvSpPr>
          <p:nvPr/>
        </p:nvSpPr>
        <p:spPr bwMode="auto">
          <a:xfrm>
            <a:off x="4788024" y="4318000"/>
            <a:ext cx="1017464" cy="2308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900" b="1" dirty="0"/>
              <a:t>Шкаф для ПК</a:t>
            </a:r>
            <a:endParaRPr lang="de-DE" altLang="ru-RU" sz="900" b="1" dirty="0"/>
          </a:p>
        </p:txBody>
      </p:sp>
      <p:grpSp>
        <p:nvGrpSpPr>
          <p:cNvPr id="40975" name="Ellipse 78"/>
          <p:cNvGrpSpPr>
            <a:grpSpLocks/>
          </p:cNvGrpSpPr>
          <p:nvPr/>
        </p:nvGrpSpPr>
        <p:grpSpPr bwMode="auto">
          <a:xfrm>
            <a:off x="5689600" y="4460875"/>
            <a:ext cx="238125" cy="206375"/>
            <a:chOff x="615696" y="1688592"/>
            <a:chExt cx="237744" cy="207264"/>
          </a:xfrm>
        </p:grpSpPr>
        <p:pic>
          <p:nvPicPr>
            <p:cNvPr id="40997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8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76" name="Textfeld 77"/>
          <p:cNvSpPr txBox="1">
            <a:spLocks noChangeArrowheads="1"/>
          </p:cNvSpPr>
          <p:nvPr/>
        </p:nvSpPr>
        <p:spPr bwMode="auto">
          <a:xfrm>
            <a:off x="6859588" y="4586288"/>
            <a:ext cx="592732" cy="2308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900" b="1" dirty="0"/>
              <a:t>Пульт</a:t>
            </a:r>
            <a:endParaRPr lang="de-DE" altLang="ru-RU" sz="900" b="1" dirty="0"/>
          </a:p>
        </p:txBody>
      </p:sp>
      <p:grpSp>
        <p:nvGrpSpPr>
          <p:cNvPr id="40977" name="Ellipse 78"/>
          <p:cNvGrpSpPr>
            <a:grpSpLocks/>
          </p:cNvGrpSpPr>
          <p:nvPr/>
        </p:nvGrpSpPr>
        <p:grpSpPr bwMode="auto">
          <a:xfrm>
            <a:off x="6718300" y="4708525"/>
            <a:ext cx="238125" cy="206375"/>
            <a:chOff x="615696" y="1688592"/>
            <a:chExt cx="237744" cy="207264"/>
          </a:xfrm>
        </p:grpSpPr>
        <p:pic>
          <p:nvPicPr>
            <p:cNvPr id="40995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6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78" name="Textfeld 77"/>
          <p:cNvSpPr txBox="1">
            <a:spLocks noChangeArrowheads="1"/>
          </p:cNvSpPr>
          <p:nvPr/>
        </p:nvSpPr>
        <p:spPr bwMode="auto">
          <a:xfrm>
            <a:off x="3279775" y="4999038"/>
            <a:ext cx="1168400" cy="3693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ru-RU" altLang="ru-RU" sz="900" b="1" dirty="0" smtClean="0"/>
              <a:t>Распределитель- </a:t>
            </a:r>
            <a:r>
              <a:rPr lang="ru-RU" altLang="ru-RU" sz="900" b="1" dirty="0" err="1"/>
              <a:t>ный</a:t>
            </a:r>
            <a:r>
              <a:rPr lang="ru-RU" altLang="ru-RU" sz="900" b="1" dirty="0"/>
              <a:t> шкаф TS 8</a:t>
            </a:r>
          </a:p>
        </p:txBody>
      </p:sp>
      <p:grpSp>
        <p:nvGrpSpPr>
          <p:cNvPr id="40979" name="Ellipse 78"/>
          <p:cNvGrpSpPr>
            <a:grpSpLocks/>
          </p:cNvGrpSpPr>
          <p:nvPr/>
        </p:nvGrpSpPr>
        <p:grpSpPr bwMode="auto">
          <a:xfrm>
            <a:off x="4406900" y="5130800"/>
            <a:ext cx="238125" cy="206375"/>
            <a:chOff x="615696" y="1688592"/>
            <a:chExt cx="237744" cy="207264"/>
          </a:xfrm>
        </p:grpSpPr>
        <p:pic>
          <p:nvPicPr>
            <p:cNvPr id="40993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4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80" name="Textfeld 77"/>
          <p:cNvSpPr txBox="1">
            <a:spLocks noChangeArrowheads="1"/>
          </p:cNvSpPr>
          <p:nvPr/>
        </p:nvSpPr>
        <p:spPr bwMode="auto">
          <a:xfrm>
            <a:off x="6859588" y="4922838"/>
            <a:ext cx="1557338" cy="3693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900" b="1" dirty="0"/>
              <a:t>Распределительный шкаф </a:t>
            </a:r>
            <a:r>
              <a:rPr lang="de-DE" altLang="ru-RU" sz="900" b="1" dirty="0"/>
              <a:t>CM</a:t>
            </a:r>
          </a:p>
        </p:txBody>
      </p:sp>
      <p:grpSp>
        <p:nvGrpSpPr>
          <p:cNvPr id="40981" name="Ellipse 78"/>
          <p:cNvGrpSpPr>
            <a:grpSpLocks/>
          </p:cNvGrpSpPr>
          <p:nvPr/>
        </p:nvGrpSpPr>
        <p:grpSpPr bwMode="auto">
          <a:xfrm>
            <a:off x="8178800" y="4854575"/>
            <a:ext cx="238125" cy="206375"/>
            <a:chOff x="615696" y="1688592"/>
            <a:chExt cx="237744" cy="207264"/>
          </a:xfrm>
        </p:grpSpPr>
        <p:pic>
          <p:nvPicPr>
            <p:cNvPr id="40991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2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82" name="Line 37"/>
          <p:cNvSpPr>
            <a:spLocks noChangeShapeType="1"/>
          </p:cNvSpPr>
          <p:nvPr/>
        </p:nvSpPr>
        <p:spPr bwMode="auto">
          <a:xfrm>
            <a:off x="274638" y="2863850"/>
            <a:ext cx="3038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0000" tIns="46800" rIns="90000" bIns="46800"/>
          <a:lstStyle/>
          <a:p>
            <a:endParaRPr lang="ru-RU"/>
          </a:p>
        </p:txBody>
      </p:sp>
      <p:sp>
        <p:nvSpPr>
          <p:cNvPr id="40983" name="Textfeld 77"/>
          <p:cNvSpPr txBox="1">
            <a:spLocks noChangeArrowheads="1"/>
          </p:cNvSpPr>
          <p:nvPr/>
        </p:nvSpPr>
        <p:spPr bwMode="auto">
          <a:xfrm>
            <a:off x="3729038" y="3656013"/>
            <a:ext cx="915987" cy="2308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900" b="1" dirty="0"/>
              <a:t>Стойка </a:t>
            </a:r>
            <a:r>
              <a:rPr lang="de-DE" altLang="ru-RU" sz="900" b="1" dirty="0"/>
              <a:t>TS IT</a:t>
            </a:r>
          </a:p>
        </p:txBody>
      </p:sp>
      <p:grpSp>
        <p:nvGrpSpPr>
          <p:cNvPr id="40984" name="Ellipse 78"/>
          <p:cNvGrpSpPr>
            <a:grpSpLocks/>
          </p:cNvGrpSpPr>
          <p:nvPr/>
        </p:nvGrpSpPr>
        <p:grpSpPr bwMode="auto">
          <a:xfrm>
            <a:off x="3671888" y="3446463"/>
            <a:ext cx="261937" cy="206375"/>
            <a:chOff x="615696" y="1688592"/>
            <a:chExt cx="237744" cy="207264"/>
          </a:xfrm>
        </p:grpSpPr>
        <p:pic>
          <p:nvPicPr>
            <p:cNvPr id="40989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0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40985" name="Textfeld 77"/>
          <p:cNvSpPr txBox="1">
            <a:spLocks noChangeArrowheads="1"/>
          </p:cNvSpPr>
          <p:nvPr/>
        </p:nvSpPr>
        <p:spPr bwMode="auto">
          <a:xfrm>
            <a:off x="1980406" y="3381375"/>
            <a:ext cx="1493044" cy="369332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/>
            <a:r>
              <a:rPr lang="ru-RU" altLang="ru-RU" sz="900" b="1" dirty="0"/>
              <a:t>Отдельный системный шкаф SE 8</a:t>
            </a:r>
          </a:p>
        </p:txBody>
      </p:sp>
      <p:grpSp>
        <p:nvGrpSpPr>
          <p:cNvPr id="40986" name="Ellipse 78"/>
          <p:cNvGrpSpPr>
            <a:grpSpLocks/>
          </p:cNvGrpSpPr>
          <p:nvPr/>
        </p:nvGrpSpPr>
        <p:grpSpPr bwMode="auto">
          <a:xfrm>
            <a:off x="3279775" y="3309938"/>
            <a:ext cx="238125" cy="206375"/>
            <a:chOff x="615696" y="1688592"/>
            <a:chExt cx="237744" cy="207264"/>
          </a:xfrm>
        </p:grpSpPr>
        <p:pic>
          <p:nvPicPr>
            <p:cNvPr id="40987" name="Ellipse 7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96" y="1688592"/>
              <a:ext cx="237744" cy="207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88" name="Text Box 32"/>
            <p:cNvSpPr txBox="1">
              <a:spLocks noChangeArrowheads="1"/>
            </p:cNvSpPr>
            <p:nvPr/>
          </p:nvSpPr>
          <p:spPr bwMode="auto">
            <a:xfrm>
              <a:off x="672942" y="1732924"/>
              <a:ext cx="127280" cy="12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endParaRPr lang="en-US" altLang="ru-RU" sz="14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pic>
        <p:nvPicPr>
          <p:cNvPr id="46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ООО </a:t>
            </a:r>
            <a:r>
              <a:rPr lang="ru-RU" altLang="ru-RU" dirty="0" smtClean="0">
                <a:ea typeface="ＭＳ Ｐゴシック" pitchFamily="34" charset="-128"/>
              </a:rPr>
              <a:t>«</a:t>
            </a:r>
            <a:r>
              <a:rPr lang="ru-RU" altLang="ru-RU" dirty="0" err="1" smtClean="0">
                <a:ea typeface="ＭＳ Ｐゴシック" pitchFamily="34" charset="-128"/>
              </a:rPr>
              <a:t>Риттал</a:t>
            </a:r>
            <a:r>
              <a:rPr lang="ru-RU" altLang="ru-RU" dirty="0" smtClean="0">
                <a:ea typeface="ＭＳ Ｐゴシック" pitchFamily="34" charset="-128"/>
              </a:rPr>
              <a:t>» / Сентябрь 2014</a:t>
            </a:r>
            <a:endParaRPr lang="de-DE" dirty="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B0B5F7-B28F-498A-80F2-AA0AF1D90AD2}" type="slidenum">
              <a:rPr lang="de-DE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30724" name="Picture 12" descr="FOND_DETAIL_2010_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6"/>
          <a:stretch>
            <a:fillRect/>
          </a:stretch>
        </p:blipFill>
        <p:spPr bwMode="auto">
          <a:xfrm>
            <a:off x="5927725" y="1458913"/>
            <a:ext cx="2822575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8421688" cy="755650"/>
          </a:xfrm>
        </p:spPr>
        <p:txBody>
          <a:bodyPr/>
          <a:lstStyle/>
          <a:p>
            <a:pPr eaLnBrk="1" hangingPunct="1"/>
            <a:r>
              <a:rPr lang="ru-RU" altLang="ru-RU" sz="2400" b="1" dirty="0" smtClean="0"/>
              <a:t>Базовая платформа</a:t>
            </a:r>
            <a:r>
              <a:rPr lang="de-DE" altLang="ru-RU" sz="2400" b="1" dirty="0" smtClean="0"/>
              <a:t> TS 8</a:t>
            </a:r>
            <a:r>
              <a:rPr lang="de-DE" altLang="ru-RU" b="1" dirty="0" smtClean="0">
                <a:latin typeface="Helvetica" pitchFamily="34" charset="0"/>
              </a:rPr>
              <a:t/>
            </a:r>
            <a:br>
              <a:rPr lang="de-DE" altLang="ru-RU" b="1" dirty="0" smtClean="0">
                <a:latin typeface="Helvetica" pitchFamily="34" charset="0"/>
              </a:rPr>
            </a:br>
            <a:endParaRPr lang="de-DE" altLang="ru-RU" b="1" dirty="0" smtClean="0">
              <a:latin typeface="Helvetica" pitchFamily="34" charset="0"/>
            </a:endParaRPr>
          </a:p>
        </p:txBody>
      </p:sp>
      <p:sp>
        <p:nvSpPr>
          <p:cNvPr id="30726" name="Textfeld 5"/>
          <p:cNvSpPr txBox="1">
            <a:spLocks noChangeArrowheads="1"/>
          </p:cNvSpPr>
          <p:nvPr/>
        </p:nvSpPr>
        <p:spPr bwMode="auto">
          <a:xfrm>
            <a:off x="323850" y="1411288"/>
            <a:ext cx="5472113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4762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>
              <a:spcBef>
                <a:spcPct val="20000"/>
              </a:spcBef>
              <a:buSzPct val="80000"/>
              <a:buFont typeface="Wingdings" pitchFamily="2" charset="2"/>
              <a:buNone/>
            </a:pPr>
            <a:r>
              <a:rPr lang="ru-RU" altLang="ru-RU" sz="1800" dirty="0">
                <a:ea typeface="ヒラギノ角ゴ Pro W3" charset="-128"/>
                <a:cs typeface="Arial" charset="0"/>
              </a:rPr>
              <a:t>Система шкафов </a:t>
            </a:r>
            <a:r>
              <a:rPr lang="de-DE" altLang="ru-RU" sz="1800" dirty="0">
                <a:ea typeface="ヒラギノ角ゴ Pro W3" charset="-128"/>
                <a:cs typeface="Arial" charset="0"/>
              </a:rPr>
              <a:t>TS 8</a:t>
            </a:r>
          </a:p>
          <a:p>
            <a:pPr algn="l" eaLnBrk="1" hangingPunct="1">
              <a:spcBef>
                <a:spcPct val="20000"/>
              </a:spcBef>
              <a:buSzPct val="80000"/>
              <a:buFont typeface="Wingdings" pitchFamily="2" charset="2"/>
              <a:buNone/>
            </a:pPr>
            <a:endParaRPr lang="de-DE" altLang="ru-RU" sz="1000" dirty="0">
              <a:ea typeface="ヒラギノ角ゴ Pro W3" charset="-128"/>
              <a:cs typeface="Arial" charset="0"/>
            </a:endParaRPr>
          </a:p>
          <a:p>
            <a:pPr lvl="1" algn="l" eaLnBrk="1" hangingPunct="1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ea typeface="ヒラギノ角ゴ Pro W3" charset="-128"/>
                <a:cs typeface="Arial" charset="0"/>
              </a:rPr>
              <a:t>"Классика" TS 8 – миллион раз проверено</a:t>
            </a:r>
          </a:p>
          <a:p>
            <a:pPr lvl="1" algn="l" eaLnBrk="1" hangingPunct="1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ea typeface="ヒラギノ角ゴ Pro W3" charset="-128"/>
                <a:cs typeface="Arial" charset="0"/>
              </a:rPr>
              <a:t>Инновационные элементы превращают  </a:t>
            </a:r>
            <a:br>
              <a:rPr lang="ru-RU" altLang="ru-RU" sz="1600" dirty="0">
                <a:ea typeface="ヒラギノ角ゴ Pro W3" charset="-128"/>
                <a:cs typeface="Arial" charset="0"/>
              </a:rPr>
            </a:br>
            <a:r>
              <a:rPr lang="ru-RU" altLang="ru-RU" sz="1600" dirty="0">
                <a:ea typeface="ヒラギノ角ゴ Pro W3" charset="-128"/>
                <a:cs typeface="Arial" charset="0"/>
              </a:rPr>
              <a:t>систему в выгодное, удобное и надежное </a:t>
            </a:r>
            <a:br>
              <a:rPr lang="ru-RU" altLang="ru-RU" sz="1600" dirty="0">
                <a:ea typeface="ヒラギノ角ゴ Pro W3" charset="-128"/>
                <a:cs typeface="Arial" charset="0"/>
              </a:rPr>
            </a:br>
            <a:r>
              <a:rPr lang="ru-RU" altLang="ru-RU" sz="1600" dirty="0">
                <a:ea typeface="ヒラギノ角ゴ Pro W3" charset="-128"/>
                <a:cs typeface="Arial" charset="0"/>
              </a:rPr>
              <a:t>решение в области шкафов</a:t>
            </a:r>
          </a:p>
          <a:p>
            <a:pPr lvl="1" algn="l" eaLnBrk="1" hangingPunct="1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ea typeface="ヒラギノ角ゴ Pro W3" charset="-128"/>
                <a:cs typeface="Arial" charset="0"/>
              </a:rPr>
              <a:t>Бесконечные возможности – система TS 8</a:t>
            </a:r>
            <a:br>
              <a:rPr lang="ru-RU" altLang="ru-RU" sz="1600" dirty="0">
                <a:ea typeface="ヒラギノ角ゴ Pro W3" charset="-128"/>
                <a:cs typeface="Arial" charset="0"/>
              </a:rPr>
            </a:br>
            <a:r>
              <a:rPr lang="ru-RU" altLang="ru-RU" sz="1600" dirty="0">
                <a:ea typeface="ヒラギノ角ゴ Pro W3" charset="-128"/>
                <a:cs typeface="Arial" charset="0"/>
              </a:rPr>
              <a:t>растет вместе с потребностями, любое </a:t>
            </a:r>
            <a:br>
              <a:rPr lang="ru-RU" altLang="ru-RU" sz="1600" dirty="0">
                <a:ea typeface="ヒラギノ角ゴ Pro W3" charset="-128"/>
                <a:cs typeface="Arial" charset="0"/>
              </a:rPr>
            </a:br>
            <a:r>
              <a:rPr lang="ru-RU" altLang="ru-RU" sz="1600" dirty="0">
                <a:ea typeface="ヒラギノ角ゴ Pro W3" charset="-128"/>
                <a:cs typeface="Arial" charset="0"/>
              </a:rPr>
              <a:t>крепление быстро реализуется</a:t>
            </a:r>
          </a:p>
          <a:p>
            <a:pPr lvl="1" algn="l" eaLnBrk="1" hangingPunct="1">
              <a:spcBef>
                <a:spcPct val="20000"/>
              </a:spcBef>
              <a:buSzPct val="100000"/>
              <a:buFont typeface="Wingdings" pitchFamily="2" charset="2"/>
              <a:buChar char="§"/>
            </a:pPr>
            <a:r>
              <a:rPr lang="ru-RU" altLang="ru-RU" sz="1600" dirty="0">
                <a:ea typeface="ヒラギノ角ゴ Pro W3" charset="-128"/>
                <a:cs typeface="Arial" charset="0"/>
              </a:rPr>
              <a:t>"Конструктор" комплектующих –</a:t>
            </a:r>
            <a:br>
              <a:rPr lang="ru-RU" altLang="ru-RU" sz="1600" dirty="0">
                <a:ea typeface="ヒラギノ角ゴ Pro W3" charset="-128"/>
                <a:cs typeface="Arial" charset="0"/>
              </a:rPr>
            </a:br>
            <a:r>
              <a:rPr lang="ru-RU" altLang="ru-RU" sz="1600" dirty="0">
                <a:ea typeface="ヒラギノ角ゴ Pro W3" charset="-128"/>
                <a:cs typeface="Arial" charset="0"/>
              </a:rPr>
              <a:t>индивидуальные решения для особых  </a:t>
            </a:r>
            <a:br>
              <a:rPr lang="ru-RU" altLang="ru-RU" sz="1600" dirty="0">
                <a:ea typeface="ヒラギノ角ゴ Pro W3" charset="-128"/>
                <a:cs typeface="Arial" charset="0"/>
              </a:rPr>
            </a:br>
            <a:r>
              <a:rPr lang="ru-RU" altLang="ru-RU" sz="1600" dirty="0">
                <a:ea typeface="ヒラギノ角ゴ Pro W3" charset="-128"/>
                <a:cs typeface="Arial" charset="0"/>
              </a:rPr>
              <a:t>требований и совместимость с другими  </a:t>
            </a:r>
            <a:br>
              <a:rPr lang="ru-RU" altLang="ru-RU" sz="1600" dirty="0">
                <a:ea typeface="ヒラギノ角ゴ Pro W3" charset="-128"/>
                <a:cs typeface="Arial" charset="0"/>
              </a:rPr>
            </a:br>
            <a:r>
              <a:rPr lang="ru-RU" altLang="ru-RU" sz="1600" dirty="0">
                <a:ea typeface="ヒラギノ角ゴ Pro W3" charset="-128"/>
                <a:cs typeface="Arial" charset="0"/>
              </a:rPr>
              <a:t>корпусами ограничивает ассортимент и таким                                                   образом затраты на складирование</a:t>
            </a:r>
            <a:endParaRPr lang="de-DE" altLang="ru-RU" sz="1600" dirty="0">
              <a:ea typeface="ヒラギノ角ゴ Pro W3" charset="-128"/>
              <a:cs typeface="Arial" charset="0"/>
            </a:endParaRPr>
          </a:p>
        </p:txBody>
      </p:sp>
      <p:pic>
        <p:nvPicPr>
          <p:cNvPr id="30727" name="Picture 14" descr="Dokument-3-Seite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72175" y="1603375"/>
            <a:ext cx="27765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Rittal_Claim_e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80987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_ger">
  <a:themeElements>
    <a:clrScheme name="PP_g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_ger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lnDef>
  </a:objectDefaults>
  <a:extraClrSchemeLst>
    <a:extraClrScheme>
      <a:clrScheme name="PP_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g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g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g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g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g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g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g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g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g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g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g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_Claim_ger">
  <a:themeElements>
    <a:clrScheme name="PP_Claim_g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_Claim_ger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lnDef>
  </a:objectDefaults>
  <a:extraClrSchemeLst>
    <a:extraClrScheme>
      <a:clrScheme name="PP_Claim_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Claim_g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Claim_g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Claim_g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Claim_g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Claim_g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Claim_g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Claim_g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Claim_g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Claim_g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Claim_g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Claim_g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ür externe Präsentation">
  <a:themeElements>
    <a:clrScheme name="Rittal Farben">
      <a:dk1>
        <a:srgbClr val="000000"/>
      </a:dk1>
      <a:lt1>
        <a:sysClr val="window" lastClr="FFFFFF"/>
      </a:lt1>
      <a:dk2>
        <a:srgbClr val="E3006A"/>
      </a:dk2>
      <a:lt2>
        <a:srgbClr val="93117E"/>
      </a:lt2>
      <a:accent1>
        <a:srgbClr val="005EA8"/>
      </a:accent1>
      <a:accent2>
        <a:srgbClr val="008BD0"/>
      </a:accent2>
      <a:accent3>
        <a:srgbClr val="008E4F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PP_Title_ger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lnDef>
  </a:objectDefaults>
  <a:extraClrSchemeLst>
    <a:extraClrScheme>
      <a:clrScheme name="PP_Title_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ür externe und interne Präsentation">
  <a:themeElements>
    <a:clrScheme name="Rittal Farbe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3006A"/>
      </a:accent1>
      <a:accent2>
        <a:srgbClr val="93117E"/>
      </a:accent2>
      <a:accent3>
        <a:srgbClr val="005EA8"/>
      </a:accent3>
      <a:accent4>
        <a:srgbClr val="008BD0"/>
      </a:accent4>
      <a:accent5>
        <a:srgbClr val="008E4F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none">
        <a:spAutoFit/>
      </a:bodyPr>
      <a:lstStyle>
        <a:defPPr algn="ctr">
          <a:defRPr sz="900" dirty="0" smtClean="0">
            <a:latin typeface="Arial" charset="0"/>
            <a:ea typeface="ＭＳ Ｐゴシック" charset="-128"/>
            <a:cs typeface="Arial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Für externe Präsentation">
  <a:themeElements>
    <a:clrScheme name="Rittal Farben">
      <a:dk1>
        <a:srgbClr val="000000"/>
      </a:dk1>
      <a:lt1>
        <a:sysClr val="window" lastClr="FFFFFF"/>
      </a:lt1>
      <a:dk2>
        <a:srgbClr val="E3006A"/>
      </a:dk2>
      <a:lt2>
        <a:srgbClr val="93117E"/>
      </a:lt2>
      <a:accent1>
        <a:srgbClr val="005EA8"/>
      </a:accent1>
      <a:accent2>
        <a:srgbClr val="008BD0"/>
      </a:accent2>
      <a:accent3>
        <a:srgbClr val="008E4F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PP_Title_ger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charset="-128"/>
          </a:defRPr>
        </a:defPPr>
      </a:lstStyle>
    </a:lnDef>
  </a:objectDefaults>
  <a:extraClrSchemeLst>
    <a:extraClrScheme>
      <a:clrScheme name="PP_Title_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_Title_g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_Title_g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RAID2:RITTAL:RIT-CL-30030_RITTAL_PowerPoint_Praesentation:Reinzeichnung:Eigene Vorlagen:PP_Rittal_ger:PP_Pic_ger.pot</Template>
  <TotalTime>1827</TotalTime>
  <Words>2938</Words>
  <Application>Microsoft Office PowerPoint</Application>
  <PresentationFormat>Экран (4:3)</PresentationFormat>
  <Paragraphs>799</Paragraphs>
  <Slides>67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67</vt:i4>
      </vt:variant>
    </vt:vector>
  </HeadingPairs>
  <TitlesOfParts>
    <vt:vector size="73" baseType="lpstr">
      <vt:lpstr>PP_ger</vt:lpstr>
      <vt:lpstr>Специальное оформление</vt:lpstr>
      <vt:lpstr>PP_Claim_ger</vt:lpstr>
      <vt:lpstr>Für externe Präsentation</vt:lpstr>
      <vt:lpstr>Für externe und interne Präsentation</vt:lpstr>
      <vt:lpstr>1_Für externe Präsentation</vt:lpstr>
      <vt:lpstr>Слайд 1</vt:lpstr>
      <vt:lpstr>Слайд 2</vt:lpstr>
      <vt:lpstr>По всему миру </vt:lpstr>
      <vt:lpstr>Слайд 4</vt:lpstr>
      <vt:lpstr>Промышленность 4.0 – создание добавленной стоимости </vt:lpstr>
      <vt:lpstr>Обзор продукции</vt:lpstr>
      <vt:lpstr>Системы модульных корпусов</vt:lpstr>
      <vt:lpstr>Системы модульных корпусов Промышленное производство – применение корпусов </vt:lpstr>
      <vt:lpstr>Базовая платформа TS 8 </vt:lpstr>
      <vt:lpstr>Системы модульных корпусов TS 8 – безграничные возможности</vt:lpstr>
      <vt:lpstr>Системная платформа TS Особенности конструкции</vt:lpstr>
      <vt:lpstr>Система линейных шкафов TS 8  Особенности конструкции</vt:lpstr>
      <vt:lpstr>Система линейных шкафов TS 8  Особенности конструкции</vt:lpstr>
      <vt:lpstr>Системы модульных корпусов Отдельный системный шкаф SE 8  </vt:lpstr>
      <vt:lpstr>Система линейных шкафов TS 8  Особенности конструкции</vt:lpstr>
      <vt:lpstr>Системы модульных корпусов Flex-Block</vt:lpstr>
      <vt:lpstr>Системы модульных корпусов Сетевой / серверный шкаф TS IT</vt:lpstr>
      <vt:lpstr>Системы модульных корпусов AE – компактный распределительный шкаф </vt:lpstr>
      <vt:lpstr>Системы модульных корпусов Комплектующие AE  </vt:lpstr>
      <vt:lpstr>Системы модульных корпусов Обзор продукции – интерфейс "человек-машина"</vt:lpstr>
      <vt:lpstr>Системы модульных корпусов TP – система напольных пультов TopPult </vt:lpstr>
      <vt:lpstr>Системы модульных корпусов Система несущих рычагов CP 60/120/180 </vt:lpstr>
      <vt:lpstr>Системы модульных корпусов Comfort Panel </vt:lpstr>
      <vt:lpstr>Системы модульных корпусов Командная панель с ручками</vt:lpstr>
      <vt:lpstr>Системы модульных корпусов Применение систем – интерфейс "человек-машина"  </vt:lpstr>
      <vt:lpstr>Системы модульных корпусов Обзор продукции – особые требования </vt:lpstr>
      <vt:lpstr>Системы модульных корпусов Программное обеспечение, инструменты и сервис</vt:lpstr>
      <vt:lpstr>Слайд 28</vt:lpstr>
      <vt:lpstr>Слайд 29</vt:lpstr>
      <vt:lpstr>Слайд 30</vt:lpstr>
      <vt:lpstr>Слайд 31</vt:lpstr>
      <vt:lpstr>Слайд 32</vt:lpstr>
      <vt:lpstr>Системы электрораспределения </vt:lpstr>
      <vt:lpstr>Электрораспределение Промышленное производство – электрораспределение</vt:lpstr>
      <vt:lpstr>Слайд 35</vt:lpstr>
      <vt:lpstr>Электрораспределение Ri4Power</vt:lpstr>
      <vt:lpstr>Электрораспределение RiLine60</vt:lpstr>
      <vt:lpstr>Электрораспределение RiLine60 DC</vt:lpstr>
      <vt:lpstr>Электрораспределение NH-разъединители и планочные NH-разъединители</vt:lpstr>
      <vt:lpstr>Электрораспределение ISV </vt:lpstr>
      <vt:lpstr>Электрораспределение Программное обеспечение, инструменты и сервис </vt:lpstr>
      <vt:lpstr>Слайд 42</vt:lpstr>
      <vt:lpstr>Слайд 43</vt:lpstr>
      <vt:lpstr>Слайд 44</vt:lpstr>
      <vt:lpstr>Слайд 45</vt:lpstr>
      <vt:lpstr>Слайд 46</vt:lpstr>
      <vt:lpstr>Системы контроля микроклимата</vt:lpstr>
      <vt:lpstr>Системы контроля микроклимата Промышленное производство – контроль микроклимата </vt:lpstr>
      <vt:lpstr>Слайд 49</vt:lpstr>
      <vt:lpstr>Слайд 50</vt:lpstr>
      <vt:lpstr>Слайд 51</vt:lpstr>
      <vt:lpstr>Системы контроля микроклимата Модульная концепция контроля микроклимата </vt:lpstr>
      <vt:lpstr>Слайд 53</vt:lpstr>
      <vt:lpstr>Слайд 54</vt:lpstr>
      <vt:lpstr>Системы контроля микроклимата Чиллеры TopTherm – системы обратного охлаждения</vt:lpstr>
      <vt:lpstr>Слайд 56</vt:lpstr>
      <vt:lpstr>Системы контроля микроклимата Программное обеспечение, инструменты и сервис </vt:lpstr>
      <vt:lpstr>Слайд 58</vt:lpstr>
      <vt:lpstr>Слайд 59</vt:lpstr>
      <vt:lpstr>Слайд 60</vt:lpstr>
      <vt:lpstr>Слайд 61</vt:lpstr>
      <vt:lpstr>Слайд 62</vt:lpstr>
      <vt:lpstr>Системный консалтинг Rittal Консультации по системам для промышленности</vt:lpstr>
      <vt:lpstr>Системный консалтинг Rittal Преимущества клиента</vt:lpstr>
      <vt:lpstr>Системный консалтинг Rittal Преимущества клиента</vt:lpstr>
      <vt:lpstr>Слайд 66</vt:lpstr>
      <vt:lpstr>Слайд 67</vt:lpstr>
    </vt:vector>
  </TitlesOfParts>
  <Company>Rittal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M</dc:creator>
  <cp:lastModifiedBy>s.korobeynikov</cp:lastModifiedBy>
  <cp:revision>1088</cp:revision>
  <cp:lastPrinted>2012-07-23T06:44:39Z</cp:lastPrinted>
  <dcterms:created xsi:type="dcterms:W3CDTF">2010-11-03T16:03:40Z</dcterms:created>
  <dcterms:modified xsi:type="dcterms:W3CDTF">2014-09-12T07:46:09Z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00080038ea000000000001023720</vt:lpwstr>
  </property>
</Properties>
</file>